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3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8" r:id="rId14"/>
    <p:sldId id="306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294" r:id="rId40"/>
    <p:sldId id="335" r:id="rId41"/>
    <p:sldId id="33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3681"/>
  </p:normalViewPr>
  <p:slideViewPr>
    <p:cSldViewPr>
      <p:cViewPr varScale="1">
        <p:scale>
          <a:sx n="118" d="100"/>
          <a:sy n="118" d="100"/>
        </p:scale>
        <p:origin x="176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2019/8/23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高速缓存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r>
              <a:rPr lang="zh-CN" altLang="en-US" dirty="0"/>
              <a:t>组相连</a:t>
            </a:r>
            <a:r>
              <a:rPr lang="en-US" altLang="zh-CN" dirty="0"/>
              <a:t>Cache</a:t>
            </a:r>
            <a:r>
              <a:rPr lang="zh-CN" altLang="en-US" dirty="0"/>
              <a:t>访问举例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130800" y="990600"/>
            <a:ext cx="4013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</a:pPr>
            <a:r>
              <a:rPr lang="zh-CN" altLang="en-US" sz="2000">
                <a:latin typeface="Tahoma" charset="0"/>
              </a:rPr>
              <a:t>假设有下列访问主存顺序</a:t>
            </a:r>
            <a:r>
              <a:rPr lang="en-US" altLang="zh-CN" sz="2000">
                <a:latin typeface="Tahoma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0: Miss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16: Miss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32: Miss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4: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8: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36: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32: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128: Miss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latin typeface="Tahoma" charset="0"/>
              </a:rPr>
              <a:t>Read location 148: Miss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solidFill>
                  <a:schemeClr val="accent1"/>
                </a:solidFill>
                <a:latin typeface="Tahoma" charset="0"/>
              </a:rPr>
              <a:t>Read location 0: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solidFill>
                  <a:schemeClr val="accent1"/>
                </a:solidFill>
                <a:latin typeface="Tahoma" charset="0"/>
              </a:rPr>
              <a:t>Read location 128: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solidFill>
                  <a:schemeClr val="accent1"/>
                </a:solidFill>
                <a:latin typeface="Tahoma" charset="0"/>
              </a:rPr>
              <a:t>Read location 4: Hit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</a:pPr>
            <a:r>
              <a:rPr lang="en-US" altLang="zh-CN" sz="2000">
                <a:solidFill>
                  <a:schemeClr val="accent1"/>
                </a:solidFill>
                <a:latin typeface="Tahoma" charset="0"/>
              </a:rPr>
              <a:t>Read location 132: Hit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38200" y="2895600"/>
            <a:ext cx="3657600" cy="2590800"/>
            <a:chOff x="336" y="2400"/>
            <a:chExt cx="2304" cy="1632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36" y="2400"/>
              <a:ext cx="2304" cy="1632"/>
              <a:chOff x="192" y="1104"/>
              <a:chExt cx="2304" cy="1632"/>
            </a:xfrm>
          </p:grpSpPr>
          <p:sp>
            <p:nvSpPr>
              <p:cNvPr id="11" name="Rectangle 6"/>
              <p:cNvSpPr>
                <a:spLocks noChangeArrowheads="1"/>
              </p:cNvSpPr>
              <p:nvPr/>
            </p:nvSpPr>
            <p:spPr bwMode="auto">
              <a:xfrm>
                <a:off x="192" y="1104"/>
                <a:ext cx="2304" cy="16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192" y="1872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>
                <a:off x="192" y="1536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>
                <a:off x="192" y="2256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440" y="2400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0" y="2590800"/>
            <a:ext cx="7175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800"/>
              <a:t>0-15</a:t>
            </a:r>
          </a:p>
          <a:p>
            <a:pPr algn="l"/>
            <a:r>
              <a:rPr lang="en-US" altLang="zh-CN" sz="1800"/>
              <a:t>64-79</a:t>
            </a:r>
          </a:p>
          <a:p>
            <a:pPr algn="l"/>
            <a:r>
              <a:rPr lang="en-US" altLang="zh-CN" sz="1800"/>
              <a:t>…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127125" y="2936875"/>
            <a:ext cx="74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0-15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143000" y="35814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16-31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219200" y="4191000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32-47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3048000" y="3048000"/>
            <a:ext cx="120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128-143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971800" y="3581400"/>
            <a:ext cx="120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144-159</a:t>
            </a:r>
          </a:p>
        </p:txBody>
      </p:sp>
    </p:spTree>
    <p:extLst>
      <p:ext uri="{BB962C8B-B14F-4D97-AF65-F5344CB8AC3E}">
        <p14:creationId xmlns:p14="http://schemas.microsoft.com/office/powerpoint/2010/main" val="519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8" grpId="0" autoUpdateAnimBg="0"/>
      <p:bldP spid="19" grpId="0" autoUpdateAnimBg="0"/>
      <p:bldP spid="2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四路组相连的</a:t>
            </a:r>
            <a:r>
              <a:rPr lang="en-US" altLang="zh-CN" dirty="0"/>
              <a:t>Cache</a:t>
            </a:r>
            <a:r>
              <a:rPr lang="zh-CN" altLang="en-US" dirty="0"/>
              <a:t>实现方式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7723"/>
            <a:ext cx="7391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31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直接映射到全相联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42999"/>
            <a:ext cx="7272808" cy="52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三种映射方式比较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直接映射</a:t>
            </a:r>
          </a:p>
          <a:p>
            <a:pPr lvl="1"/>
            <a:r>
              <a:rPr lang="zh-CN" altLang="en-US" sz="2400" dirty="0"/>
              <a:t>主存中的一块只能映射到</a:t>
            </a:r>
            <a:r>
              <a:rPr lang="en-US" altLang="zh-CN" sz="2400" dirty="0"/>
              <a:t>Cache</a:t>
            </a:r>
            <a:r>
              <a:rPr lang="zh-CN" altLang="en-US" sz="2400" dirty="0"/>
              <a:t>中唯一的一个位置</a:t>
            </a:r>
          </a:p>
          <a:p>
            <a:pPr lvl="1"/>
            <a:r>
              <a:rPr lang="zh-CN" altLang="en-US" sz="2400" dirty="0"/>
              <a:t>定位时，不需要判断，只需替换</a:t>
            </a:r>
            <a:endParaRPr lang="zh-CN" altLang="en-US" dirty="0"/>
          </a:p>
          <a:p>
            <a:r>
              <a:rPr lang="zh-CN" altLang="en-US" sz="2800" dirty="0"/>
              <a:t>全相连映射</a:t>
            </a:r>
            <a:endParaRPr lang="zh-CN" altLang="en-US" dirty="0"/>
          </a:p>
          <a:p>
            <a:pPr lvl="1"/>
            <a:r>
              <a:rPr lang="zh-CN" altLang="en-US" sz="2400" dirty="0"/>
              <a:t>主存中的一块可以映射到</a:t>
            </a:r>
            <a:r>
              <a:rPr lang="en-US" altLang="zh-CN" sz="2400" dirty="0"/>
              <a:t>Cache</a:t>
            </a:r>
            <a:r>
              <a:rPr lang="zh-CN" altLang="en-US" sz="2400" dirty="0"/>
              <a:t>中任何一个位置</a:t>
            </a:r>
            <a:endParaRPr lang="zh-CN" altLang="en-US" dirty="0"/>
          </a:p>
          <a:p>
            <a:r>
              <a:rPr lang="en-US" altLang="zh-CN" sz="2800" dirty="0"/>
              <a:t>N</a:t>
            </a:r>
            <a:r>
              <a:rPr lang="zh-CN" altLang="en-US" sz="2800" dirty="0"/>
              <a:t>路组相连映射</a:t>
            </a:r>
          </a:p>
          <a:p>
            <a:pPr lvl="1"/>
            <a:r>
              <a:rPr lang="zh-CN" altLang="en-US" sz="2400" dirty="0"/>
              <a:t>主存中的一块可以选择映射到</a:t>
            </a:r>
            <a:r>
              <a:rPr lang="en-US" altLang="zh-CN" sz="2400" dirty="0"/>
              <a:t>Cache</a:t>
            </a:r>
            <a:r>
              <a:rPr lang="zh-CN" altLang="en-US" sz="2400" dirty="0"/>
              <a:t>中</a:t>
            </a:r>
            <a:r>
              <a:rPr lang="en-US" altLang="zh-CN" sz="2400" dirty="0"/>
              <a:t>N</a:t>
            </a:r>
            <a:r>
              <a:rPr lang="zh-CN" altLang="en-US" sz="2400" dirty="0"/>
              <a:t>个位置</a:t>
            </a:r>
          </a:p>
          <a:p>
            <a:r>
              <a:rPr lang="zh-CN" altLang="en-US" sz="2800" dirty="0"/>
              <a:t>全相连映射和</a:t>
            </a:r>
            <a:r>
              <a:rPr lang="en-US" altLang="zh-CN" sz="2800" dirty="0"/>
              <a:t>N</a:t>
            </a:r>
            <a:r>
              <a:rPr lang="zh-CN" altLang="en-US" sz="2800" dirty="0"/>
              <a:t>路组相连映射的失效处理</a:t>
            </a:r>
          </a:p>
          <a:p>
            <a:pPr lvl="1"/>
            <a:r>
              <a:rPr lang="zh-CN" altLang="en-US" sz="2400" dirty="0"/>
              <a:t>从主存中取出新块</a:t>
            </a:r>
          </a:p>
          <a:p>
            <a:pPr lvl="1"/>
            <a:r>
              <a:rPr lang="zh-CN" altLang="en-US" sz="2400" dirty="0"/>
              <a:t>为了腾出</a:t>
            </a:r>
            <a:r>
              <a:rPr lang="en-US" altLang="zh-CN" sz="2400" dirty="0"/>
              <a:t>Cache</a:t>
            </a:r>
            <a:r>
              <a:rPr lang="zh-CN" altLang="en-US" sz="2400" dirty="0"/>
              <a:t>空间，需要替换出一个</a:t>
            </a:r>
            <a:r>
              <a:rPr lang="en-US" altLang="zh-CN" sz="2400" dirty="0"/>
              <a:t>Cache</a:t>
            </a:r>
            <a:r>
              <a:rPr lang="zh-CN" altLang="en-US" sz="2400" dirty="0"/>
              <a:t>块</a:t>
            </a:r>
          </a:p>
          <a:p>
            <a:pPr lvl="1"/>
            <a:r>
              <a:rPr lang="zh-CN" altLang="en-US" sz="2400" dirty="0"/>
              <a:t>不唯一，则需要判断应替出哪块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7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一致性保证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写直达（</a:t>
            </a:r>
            <a:r>
              <a:rPr lang="en-US" altLang="zh-CN" dirty="0"/>
              <a:t>Write through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强一致性保证，效率低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中命中</a:t>
            </a:r>
          </a:p>
          <a:p>
            <a:pPr lvl="2"/>
            <a:r>
              <a:rPr lang="zh-CN" altLang="en-US" dirty="0"/>
              <a:t>同时修改</a:t>
            </a:r>
            <a:r>
              <a:rPr lang="en-US" altLang="zh-CN" dirty="0"/>
              <a:t>Cache</a:t>
            </a:r>
            <a:r>
              <a:rPr lang="zh-CN" altLang="en-US" dirty="0"/>
              <a:t>和对应的主存内容</a:t>
            </a:r>
          </a:p>
          <a:p>
            <a:pPr lvl="1"/>
            <a:r>
              <a:rPr lang="zh-CN" altLang="en-US" dirty="0"/>
              <a:t>没有在</a:t>
            </a:r>
            <a:r>
              <a:rPr lang="en-US" altLang="zh-CN" dirty="0"/>
              <a:t>Cache</a:t>
            </a:r>
            <a:r>
              <a:rPr lang="zh-CN" altLang="en-US" dirty="0"/>
              <a:t>中命中</a:t>
            </a:r>
          </a:p>
          <a:p>
            <a:pPr lvl="2"/>
            <a:r>
              <a:rPr lang="zh-CN" altLang="en-US" dirty="0"/>
              <a:t>写分配（</a:t>
            </a:r>
            <a:r>
              <a:rPr lang="en-US" altLang="zh-CN" dirty="0"/>
              <a:t>Write allocate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非写分配（</a:t>
            </a:r>
            <a:r>
              <a:rPr lang="en-US" altLang="zh-CN" dirty="0"/>
              <a:t>not Write allocate 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拖后写（</a:t>
            </a:r>
            <a:r>
              <a:rPr lang="en-US" altLang="zh-CN" dirty="0"/>
              <a:t>Write back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弱一致性保证，替换时再写主存</a:t>
            </a:r>
          </a:p>
          <a:p>
            <a:pPr lvl="2"/>
            <a:r>
              <a:rPr lang="zh-CN" altLang="en-US" dirty="0"/>
              <a:t>主动替换</a:t>
            </a:r>
          </a:p>
          <a:p>
            <a:pPr lvl="2"/>
            <a:r>
              <a:rPr lang="zh-CN" altLang="en-US" dirty="0"/>
              <a:t>被动替换</a:t>
            </a:r>
          </a:p>
          <a:p>
            <a:pPr lvl="1"/>
            <a:r>
              <a:rPr lang="zh-CN" altLang="en-US" dirty="0"/>
              <a:t>通过监听总线上的访问操作来实现</a:t>
            </a:r>
          </a:p>
          <a:p>
            <a:pPr lvl="1"/>
            <a:r>
              <a:rPr lang="zh-CN" altLang="en-US" dirty="0"/>
              <a:t>实现复杂，效率比较高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52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Cache</a:t>
            </a:r>
            <a:r>
              <a:rPr kumimoji="1" lang="zh-CN" altLang="en-US" dirty="0"/>
              <a:t>写</a:t>
            </a:r>
            <a:r>
              <a:rPr lang="zh-CN" altLang="en-US" dirty="0"/>
              <a:t>（命中）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572216" cy="43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（不命中）写策略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68760"/>
            <a:ext cx="8839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提高存储访问的性能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平均访问时间</a:t>
            </a:r>
            <a:r>
              <a:rPr lang="en-US" altLang="zh-CN" dirty="0"/>
              <a:t>= </a:t>
            </a:r>
            <a:endParaRPr lang="zh-CN" altLang="en-US" dirty="0"/>
          </a:p>
          <a:p>
            <a:r>
              <a:rPr lang="zh-CN" altLang="en-US" dirty="0"/>
              <a:t>命中时间</a:t>
            </a:r>
            <a:r>
              <a:rPr lang="en-US" altLang="zh-CN" dirty="0"/>
              <a:t>x </a:t>
            </a:r>
            <a:r>
              <a:rPr lang="zh-CN" altLang="en-US" dirty="0"/>
              <a:t>命中率</a:t>
            </a:r>
            <a:r>
              <a:rPr lang="en-US" altLang="zh-CN" dirty="0"/>
              <a:t>+ </a:t>
            </a:r>
            <a:r>
              <a:rPr lang="zh-CN" altLang="en-US" dirty="0"/>
              <a:t>缺失损失</a:t>
            </a:r>
            <a:r>
              <a:rPr lang="en-US" altLang="zh-CN" dirty="0"/>
              <a:t>x </a:t>
            </a:r>
            <a:r>
              <a:rPr lang="zh-CN" altLang="en-US" dirty="0"/>
              <a:t>缺失率</a:t>
            </a:r>
          </a:p>
          <a:p>
            <a:endParaRPr lang="en-US" dirty="0"/>
          </a:p>
          <a:p>
            <a:r>
              <a:rPr lang="zh-CN" altLang="en-US" dirty="0"/>
              <a:t>提高命中率</a:t>
            </a:r>
          </a:p>
          <a:p>
            <a:r>
              <a:rPr lang="zh-CN" altLang="en-US" dirty="0"/>
              <a:t>缩短缺失时的访问时间</a:t>
            </a:r>
          </a:p>
          <a:p>
            <a:r>
              <a:rPr lang="zh-CN" altLang="en-US" dirty="0"/>
              <a:t>提高</a:t>
            </a:r>
            <a:r>
              <a:rPr lang="en-US" altLang="zh-CN" dirty="0"/>
              <a:t>Cache</a:t>
            </a:r>
            <a:r>
              <a:rPr lang="zh-CN" altLang="en-US" dirty="0"/>
              <a:t>本身的速度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8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Cache</a:t>
            </a:r>
            <a:r>
              <a:rPr lang="zh-CN" altLang="en-US" dirty="0"/>
              <a:t>缺失的四类原因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必然缺失（</a:t>
            </a:r>
            <a:r>
              <a:rPr lang="en-US" altLang="zh-CN" dirty="0"/>
              <a:t>Compulsory Miss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开机或者是进程切换</a:t>
            </a:r>
          </a:p>
          <a:p>
            <a:pPr lvl="1"/>
            <a:r>
              <a:rPr lang="zh-CN" altLang="en-US" dirty="0"/>
              <a:t>首次访问数据块</a:t>
            </a:r>
          </a:p>
          <a:p>
            <a:r>
              <a:rPr lang="zh-CN" altLang="en-US" dirty="0"/>
              <a:t>容量缺失（</a:t>
            </a:r>
            <a:r>
              <a:rPr lang="en-US" altLang="zh-CN" dirty="0"/>
              <a:t>Capacity Miss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活动数据集超出了</a:t>
            </a:r>
            <a:r>
              <a:rPr lang="en-US" altLang="zh-CN" dirty="0"/>
              <a:t>Cache</a:t>
            </a:r>
            <a:r>
              <a:rPr lang="zh-CN" altLang="en-US" dirty="0"/>
              <a:t>的大小</a:t>
            </a:r>
          </a:p>
          <a:p>
            <a:r>
              <a:rPr lang="zh-CN" altLang="en-US" dirty="0"/>
              <a:t>冲突缺失（</a:t>
            </a:r>
            <a:r>
              <a:rPr lang="en-US" altLang="zh-CN" dirty="0"/>
              <a:t>Conflict Miss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多个内存块映射到同一</a:t>
            </a:r>
            <a:r>
              <a:rPr lang="en-US" altLang="zh-CN" dirty="0"/>
              <a:t>Cache</a:t>
            </a:r>
            <a:r>
              <a:rPr lang="zh-CN" altLang="en-US" dirty="0"/>
              <a:t>块</a:t>
            </a:r>
          </a:p>
          <a:p>
            <a:pPr lvl="1"/>
            <a:r>
              <a:rPr lang="zh-CN" altLang="en-US" dirty="0"/>
              <a:t>某一</a:t>
            </a:r>
            <a:r>
              <a:rPr lang="en-US" altLang="zh-CN" dirty="0"/>
              <a:t>Cache</a:t>
            </a:r>
            <a:r>
              <a:rPr lang="zh-CN" altLang="en-US" dirty="0"/>
              <a:t>组块已满，但空闲的</a:t>
            </a:r>
            <a:r>
              <a:rPr lang="en-US" altLang="zh-CN" dirty="0"/>
              <a:t>Cache</a:t>
            </a:r>
            <a:r>
              <a:rPr lang="zh-CN" altLang="en-US" dirty="0"/>
              <a:t>块在其他组</a:t>
            </a:r>
          </a:p>
          <a:p>
            <a:r>
              <a:rPr lang="zh-CN" altLang="en-US" dirty="0"/>
              <a:t>无效缺失</a:t>
            </a:r>
          </a:p>
          <a:p>
            <a:pPr lvl="1"/>
            <a:r>
              <a:rPr lang="zh-CN" altLang="en-US" dirty="0"/>
              <a:t>其他进程修改了主存数据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3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必然缺失</a:t>
            </a:r>
          </a:p>
          <a:p>
            <a:pPr lvl="1"/>
            <a:r>
              <a:rPr lang="zh-CN" altLang="en-US" sz="2000" dirty="0"/>
              <a:t>世事总有缺憾</a:t>
            </a:r>
          </a:p>
          <a:p>
            <a:pPr lvl="1"/>
            <a:r>
              <a:rPr lang="zh-CN" altLang="en-US" sz="2000" dirty="0"/>
              <a:t>如果程序访问存储器的次数足够多，也就可以忽略了</a:t>
            </a:r>
          </a:p>
          <a:p>
            <a:pPr lvl="1"/>
            <a:r>
              <a:rPr lang="zh-CN" altLang="en-US" sz="2000" dirty="0"/>
              <a:t>策略</a:t>
            </a:r>
          </a:p>
          <a:p>
            <a:pPr lvl="2"/>
            <a:r>
              <a:rPr lang="zh-CN" altLang="en-US" sz="1800" dirty="0"/>
              <a:t>预取</a:t>
            </a:r>
          </a:p>
          <a:p>
            <a:r>
              <a:rPr lang="zh-CN" altLang="en-US" sz="2400" dirty="0"/>
              <a:t>容量缺失</a:t>
            </a:r>
          </a:p>
          <a:p>
            <a:pPr lvl="1"/>
            <a:r>
              <a:rPr lang="zh-CN" altLang="en-US" sz="2000" dirty="0"/>
              <a:t>出现在</a:t>
            </a:r>
            <a:r>
              <a:rPr lang="en-US" altLang="zh-CN" sz="2000" dirty="0"/>
              <a:t>Cache</a:t>
            </a:r>
            <a:r>
              <a:rPr lang="zh-CN" altLang="en-US" sz="2000" dirty="0"/>
              <a:t>容量太小的时候</a:t>
            </a:r>
          </a:p>
          <a:p>
            <a:pPr lvl="1"/>
            <a:r>
              <a:rPr lang="zh-CN" altLang="en-US" sz="2000" dirty="0"/>
              <a:t>增加</a:t>
            </a:r>
            <a:r>
              <a:rPr lang="en-US" altLang="zh-CN" sz="2000" dirty="0"/>
              <a:t>Cache</a:t>
            </a:r>
            <a:r>
              <a:rPr lang="zh-CN" altLang="en-US" sz="2000" dirty="0"/>
              <a:t>容量，可缓解缺失现象</a:t>
            </a:r>
          </a:p>
          <a:p>
            <a:r>
              <a:rPr lang="zh-CN" altLang="en-US" sz="2400" dirty="0"/>
              <a:t>冲突缺失</a:t>
            </a:r>
          </a:p>
          <a:p>
            <a:pPr lvl="1"/>
            <a:r>
              <a:rPr lang="zh-CN" altLang="en-US" sz="2000" dirty="0"/>
              <a:t>两块不同的内存块映射到相同的</a:t>
            </a:r>
            <a:r>
              <a:rPr lang="en-US" altLang="zh-CN" sz="2000" dirty="0"/>
              <a:t>Cache</a:t>
            </a:r>
            <a:r>
              <a:rPr lang="zh-CN" altLang="en-US" sz="2000" dirty="0"/>
              <a:t>块</a:t>
            </a:r>
          </a:p>
          <a:p>
            <a:pPr lvl="1"/>
            <a:r>
              <a:rPr lang="zh-CN" altLang="en-US" sz="2000" dirty="0"/>
              <a:t>对直接映射的</a:t>
            </a:r>
            <a:r>
              <a:rPr lang="en-US" altLang="zh-CN" sz="2000" dirty="0"/>
              <a:t>Cache</a:t>
            </a:r>
            <a:r>
              <a:rPr lang="zh-CN" altLang="en-US" sz="2000" dirty="0"/>
              <a:t>，这个问题尤其突出</a:t>
            </a:r>
          </a:p>
          <a:p>
            <a:pPr lvl="2"/>
            <a:r>
              <a:rPr lang="zh-CN" altLang="en-US" sz="1800" dirty="0"/>
              <a:t>增加</a:t>
            </a:r>
            <a:r>
              <a:rPr lang="en-US" altLang="zh-CN" sz="1800" dirty="0"/>
              <a:t>Cache</a:t>
            </a:r>
            <a:r>
              <a:rPr lang="zh-CN" altLang="en-US" sz="1800" dirty="0"/>
              <a:t>容量有助于缓解冲突</a:t>
            </a:r>
          </a:p>
          <a:p>
            <a:pPr lvl="2"/>
            <a:r>
              <a:rPr lang="zh-CN" altLang="en-US" sz="1800" dirty="0"/>
              <a:t>增加相联的组数有助于缓解冲突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4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ja-JP" altLang="en-US" dirty="0"/>
            </a:br>
            <a:br>
              <a:rPr lang="ja-JP" altLang="en-US" dirty="0"/>
            </a:br>
            <a:r>
              <a:rPr lang="ja-JP" altLang="en-US" dirty="0"/>
              <a:t>内容提要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的地址映射</a:t>
            </a:r>
          </a:p>
          <a:p>
            <a:pPr lvl="1"/>
            <a:r>
              <a:rPr lang="zh-CN" altLang="en-US" dirty="0"/>
              <a:t>全相联映射</a:t>
            </a:r>
          </a:p>
          <a:p>
            <a:pPr lvl="1"/>
            <a:r>
              <a:rPr lang="zh-CN" altLang="en-US" dirty="0"/>
              <a:t>直接映射</a:t>
            </a:r>
          </a:p>
          <a:p>
            <a:pPr lvl="1"/>
            <a:r>
              <a:rPr lang="zh-CN" altLang="en-US" dirty="0"/>
              <a:t>多路组相联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写策略</a:t>
            </a:r>
          </a:p>
          <a:p>
            <a:r>
              <a:rPr lang="zh-CN" altLang="en-US" dirty="0"/>
              <a:t>提高</a:t>
            </a:r>
            <a:r>
              <a:rPr lang="en-US" altLang="zh-CN" dirty="0"/>
              <a:t>Cache</a:t>
            </a:r>
            <a:r>
              <a:rPr lang="zh-CN" altLang="en-US" dirty="0"/>
              <a:t>性能的途径</a:t>
            </a:r>
          </a:p>
          <a:p>
            <a:pPr lvl="1"/>
            <a:r>
              <a:rPr lang="zh-CN" altLang="en-US" dirty="0"/>
              <a:t>组织结构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参数（大小、块大小、替换策略）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2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</a:t>
            </a:r>
            <a:r>
              <a:rPr lang="en-US" altLang="zh-CN" dirty="0"/>
              <a:t>Cache</a:t>
            </a:r>
            <a:r>
              <a:rPr lang="zh-CN" altLang="en-US" dirty="0"/>
              <a:t>缺失率的因素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45704"/>
          </a:xfrm>
        </p:spPr>
        <p:txBody>
          <a:bodyPr/>
          <a:lstStyle/>
          <a:p>
            <a:r>
              <a:rPr lang="zh-CN" altLang="en-US"/>
              <a:t>经验</a:t>
            </a:r>
            <a:r>
              <a:rPr lang="zh-CN" altLang="en-US" dirty="0"/>
              <a:t>总结：容量为</a:t>
            </a:r>
            <a:r>
              <a:rPr lang="en-US" altLang="zh-CN" dirty="0"/>
              <a:t>N</a:t>
            </a:r>
            <a:r>
              <a:rPr lang="zh-CN" altLang="en-US" dirty="0"/>
              <a:t>、采用直接映射方式</a:t>
            </a:r>
            <a:r>
              <a:rPr lang="en-US" altLang="zh-CN" dirty="0"/>
              <a:t>Cache</a:t>
            </a:r>
            <a:r>
              <a:rPr lang="zh-CN" altLang="en-US" dirty="0"/>
              <a:t>的缺失率和容量为</a:t>
            </a:r>
            <a:r>
              <a:rPr lang="en-US" altLang="zh-CN" dirty="0"/>
              <a:t>N/2</a:t>
            </a:r>
            <a:r>
              <a:rPr lang="zh-CN" altLang="en-US" dirty="0"/>
              <a:t>、采用</a:t>
            </a:r>
            <a:r>
              <a:rPr lang="en-US" altLang="zh-CN" dirty="0"/>
              <a:t>2</a:t>
            </a:r>
            <a:r>
              <a:rPr lang="zh-CN" altLang="en-US" dirty="0"/>
              <a:t>路组相联映射方式</a:t>
            </a:r>
            <a:r>
              <a:rPr lang="en-US" altLang="zh-CN" dirty="0"/>
              <a:t>Cache</a:t>
            </a:r>
            <a:r>
              <a:rPr lang="zh-CN" altLang="en-US" dirty="0"/>
              <a:t>的缺失率相当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00" y="2564904"/>
            <a:ext cx="5225799" cy="35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5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</a:t>
            </a:r>
            <a:r>
              <a:rPr lang="en-US" altLang="zh-CN" dirty="0"/>
              <a:t>Cache</a:t>
            </a:r>
            <a:r>
              <a:rPr lang="zh-CN" altLang="en-US" dirty="0"/>
              <a:t>命中率的因素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容量</a:t>
            </a:r>
          </a:p>
          <a:p>
            <a:pPr lvl="1"/>
            <a:r>
              <a:rPr lang="zh-CN" altLang="en-US" dirty="0"/>
              <a:t>大容量可以提高命中率，但是</a:t>
            </a:r>
            <a:r>
              <a:rPr lang="en-US" altLang="zh-CN" dirty="0"/>
              <a:t>……</a:t>
            </a:r>
            <a:endParaRPr lang="zh-CN" altLang="en-US" dirty="0"/>
          </a:p>
          <a:p>
            <a:r>
              <a:rPr lang="en-US" altLang="zh-CN" dirty="0"/>
              <a:t>Cache</a:t>
            </a:r>
            <a:r>
              <a:rPr lang="zh-CN" altLang="en-US" dirty="0"/>
              <a:t>块大小</a:t>
            </a:r>
          </a:p>
          <a:p>
            <a:pPr lvl="1"/>
            <a:r>
              <a:rPr lang="zh-CN" altLang="en-US" dirty="0"/>
              <a:t>选择多大的行，还真是个问题</a:t>
            </a:r>
          </a:p>
          <a:p>
            <a:r>
              <a:rPr lang="zh-CN" altLang="en-US" dirty="0"/>
              <a:t>地址映射方式</a:t>
            </a:r>
          </a:p>
          <a:p>
            <a:pPr lvl="1"/>
            <a:r>
              <a:rPr lang="zh-CN" altLang="en-US" dirty="0"/>
              <a:t>多路组相联，但到底多少路呢？</a:t>
            </a:r>
          </a:p>
          <a:p>
            <a:r>
              <a:rPr lang="zh-CN" altLang="en-US" dirty="0"/>
              <a:t>替换算法</a:t>
            </a:r>
          </a:p>
          <a:p>
            <a:pPr lvl="1"/>
            <a:r>
              <a:rPr lang="zh-CN" altLang="en-US" dirty="0"/>
              <a:t>替换哪行出去呢？</a:t>
            </a:r>
          </a:p>
          <a:p>
            <a:r>
              <a:rPr lang="zh-CN" altLang="en-US" dirty="0"/>
              <a:t>多级</a:t>
            </a:r>
            <a:r>
              <a:rPr lang="en-US" altLang="zh-CN" dirty="0"/>
              <a:t>Cache</a:t>
            </a:r>
          </a:p>
          <a:p>
            <a:pPr lvl="1"/>
            <a:r>
              <a:rPr lang="zh-CN" altLang="en-US" dirty="0"/>
              <a:t>给用户更多的选择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9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命中率和容量的关系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28349"/>
              </p:ext>
            </p:extLst>
          </p:nvPr>
        </p:nvGraphicFramePr>
        <p:xfrm>
          <a:off x="755576" y="1402707"/>
          <a:ext cx="7770813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图表" r:id="rId3" imgW="7772761" imgH="4115162" progId="MSGraph.Chart.8">
                  <p:embed followColorScheme="full"/>
                </p:oleObj>
              </mc:Choice>
              <mc:Fallback>
                <p:oleObj name="图表" r:id="rId3" imgW="7772761" imgH="4115162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02707"/>
                        <a:ext cx="7770813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55776" y="5593707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Cache Size in KB</a:t>
            </a:r>
            <a:endParaRPr lang="en-US" altLang="zh-C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6301" y="1859907"/>
            <a:ext cx="5492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Hit Rate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7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块大小和缺失率的关系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68475"/>
            <a:ext cx="7315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1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块大小的权衡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609600" y="1124744"/>
            <a:ext cx="76962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charset="0"/>
              <a:buChar char=""/>
              <a:defRPr kumimoji="1" sz="2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charset="0"/>
              <a:buChar char=""/>
              <a:defRPr kumimoji="1" sz="2300">
                <a:solidFill>
                  <a:schemeClr val="tx2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charset="0"/>
              <a:buChar char="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charset="0"/>
              <a:buChar char="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"/>
              <a:defRPr kumimoji="1" sz="1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r>
              <a:rPr lang="zh-CN" altLang="en-US" sz="2400" kern="0"/>
              <a:t>一般来说，数据块较大可以更好地利用空间局部性，</a:t>
            </a:r>
            <a:r>
              <a:rPr lang="zh-CN" altLang="en-US" sz="2400" kern="0">
                <a:solidFill>
                  <a:schemeClr val="accent1"/>
                </a:solidFill>
              </a:rPr>
              <a:t>但是：</a:t>
            </a:r>
            <a:endParaRPr lang="zh-CN" altLang="en-US" sz="2400" kern="0"/>
          </a:p>
          <a:p>
            <a:pPr lvl="1"/>
            <a:r>
              <a:rPr lang="zh-CN" altLang="en-US" sz="2000" kern="0"/>
              <a:t>数据块大意味着缺失损失的增大：</a:t>
            </a:r>
          </a:p>
          <a:p>
            <a:pPr lvl="2"/>
            <a:r>
              <a:rPr lang="zh-CN" altLang="en-US" sz="1800" kern="0"/>
              <a:t>需要花费更长的时间来装入数据块</a:t>
            </a:r>
          </a:p>
          <a:p>
            <a:pPr lvl="1"/>
            <a:r>
              <a:rPr lang="zh-CN" altLang="en-US" sz="2000" kern="0"/>
              <a:t>若块大小相对</a:t>
            </a:r>
            <a:r>
              <a:rPr lang="en-US" altLang="zh-CN" sz="2000" kern="0"/>
              <a:t>Cache</a:t>
            </a:r>
            <a:r>
              <a:rPr lang="zh-CN" altLang="en-US" sz="2000" kern="0"/>
              <a:t>总容量来说太大的话，命中率将降低</a:t>
            </a:r>
          </a:p>
          <a:p>
            <a:pPr lvl="2"/>
            <a:r>
              <a:rPr lang="en-US" altLang="zh-CN" sz="1800" kern="0"/>
              <a:t>Cache</a:t>
            </a:r>
            <a:r>
              <a:rPr lang="zh-CN" altLang="en-US" sz="1800" kern="0"/>
              <a:t>块数太少</a:t>
            </a:r>
            <a:endParaRPr lang="zh-CN" altLang="en-US" kern="0"/>
          </a:p>
          <a:p>
            <a:r>
              <a:rPr lang="zh-CN" altLang="en-US" sz="2000" kern="0">
                <a:solidFill>
                  <a:schemeClr val="accent2"/>
                </a:solidFill>
              </a:rPr>
              <a:t>一般来说，平均访问时间 </a:t>
            </a:r>
            <a:r>
              <a:rPr lang="en-US" altLang="zh-CN" sz="2000" kern="0">
                <a:solidFill>
                  <a:schemeClr val="accent2"/>
                </a:solidFill>
              </a:rPr>
              <a:t>= </a:t>
            </a:r>
            <a:r>
              <a:rPr lang="zh-CN" altLang="en-US" sz="2000" kern="0">
                <a:solidFill>
                  <a:schemeClr val="accent2"/>
                </a:solidFill>
              </a:rPr>
              <a:t>命中时间 </a:t>
            </a:r>
            <a:r>
              <a:rPr lang="en-US" altLang="zh-CN" sz="2000" kern="0">
                <a:solidFill>
                  <a:schemeClr val="accent2"/>
                </a:solidFill>
              </a:rPr>
              <a:t>x </a:t>
            </a:r>
            <a:r>
              <a:rPr lang="zh-CN" altLang="en-US" sz="2000" kern="0">
                <a:solidFill>
                  <a:schemeClr val="accent2"/>
                </a:solidFill>
              </a:rPr>
              <a:t>命中率  </a:t>
            </a:r>
            <a:r>
              <a:rPr lang="en-US" altLang="zh-CN" sz="2000" kern="0">
                <a:solidFill>
                  <a:schemeClr val="accent2"/>
                </a:solidFill>
              </a:rPr>
              <a:t>+  </a:t>
            </a:r>
            <a:r>
              <a:rPr lang="zh-CN" altLang="en-US" sz="2000" kern="0">
                <a:solidFill>
                  <a:schemeClr val="accent2"/>
                </a:solidFill>
              </a:rPr>
              <a:t>失效损失 </a:t>
            </a:r>
            <a:r>
              <a:rPr lang="en-US" altLang="zh-CN" sz="2000" kern="0">
                <a:solidFill>
                  <a:schemeClr val="accent2"/>
                </a:solidFill>
              </a:rPr>
              <a:t>x </a:t>
            </a:r>
            <a:r>
              <a:rPr lang="zh-CN" altLang="en-US" sz="2000" kern="0">
                <a:solidFill>
                  <a:schemeClr val="accent2"/>
                </a:solidFill>
              </a:rPr>
              <a:t>缺失率</a:t>
            </a:r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609600" y="4871244"/>
            <a:ext cx="0" cy="142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5"/>
          <p:cNvSpPr>
            <a:spLocks noChangeShapeType="1"/>
          </p:cNvSpPr>
          <p:nvPr/>
        </p:nvSpPr>
        <p:spPr bwMode="auto">
          <a:xfrm>
            <a:off x="622300" y="6306344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41300" y="4445794"/>
            <a:ext cx="936625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zh-CN" altLang="en-US" sz="1600" b="1">
                <a:latin typeface="Arial" charset="0"/>
              </a:rPr>
              <a:t>缺失损失</a:t>
            </a:r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V="1">
            <a:off x="622300" y="5074444"/>
            <a:ext cx="1498600" cy="787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1509713" y="6306344"/>
            <a:ext cx="7953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zh-CN" altLang="en-US" sz="1600" b="1"/>
              <a:t>块大小</a:t>
            </a:r>
          </a:p>
        </p:txBody>
      </p:sp>
      <p:sp>
        <p:nvSpPr>
          <p:cNvPr id="43" name="Line 9"/>
          <p:cNvSpPr>
            <a:spLocks noChangeShapeType="1"/>
          </p:cNvSpPr>
          <p:nvPr/>
        </p:nvSpPr>
        <p:spPr bwMode="auto">
          <a:xfrm>
            <a:off x="2971800" y="4871244"/>
            <a:ext cx="0" cy="142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2984500" y="6306344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11"/>
          <p:cNvSpPr>
            <a:spLocks noChangeArrowheads="1"/>
          </p:cNvSpPr>
          <p:nvPr/>
        </p:nvSpPr>
        <p:spPr bwMode="auto">
          <a:xfrm>
            <a:off x="2603500" y="4426744"/>
            <a:ext cx="80803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zh-CN" altLang="en-US" sz="1800" b="1">
                <a:latin typeface="Arial" charset="0"/>
              </a:rPr>
              <a:t>缺失率</a:t>
            </a:r>
          </a:p>
        </p:txBody>
      </p:sp>
      <p:sp>
        <p:nvSpPr>
          <p:cNvPr id="46" name="Line 12"/>
          <p:cNvSpPr>
            <a:spLocks noChangeShapeType="1"/>
          </p:cNvSpPr>
          <p:nvPr/>
        </p:nvSpPr>
        <p:spPr bwMode="auto">
          <a:xfrm>
            <a:off x="3136900" y="5099844"/>
            <a:ext cx="127000" cy="508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13"/>
          <p:cNvSpPr>
            <a:spLocks noChangeShapeType="1"/>
          </p:cNvSpPr>
          <p:nvPr/>
        </p:nvSpPr>
        <p:spPr bwMode="auto">
          <a:xfrm>
            <a:off x="3289300" y="5633244"/>
            <a:ext cx="279400" cy="431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4"/>
          <p:cNvSpPr>
            <a:spLocks noChangeShapeType="1"/>
          </p:cNvSpPr>
          <p:nvPr/>
        </p:nvSpPr>
        <p:spPr bwMode="auto">
          <a:xfrm>
            <a:off x="3594100" y="6090444"/>
            <a:ext cx="355600" cy="50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3975100" y="6153944"/>
            <a:ext cx="355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 flipV="1">
            <a:off x="4356100" y="5988844"/>
            <a:ext cx="355600" cy="177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 flipV="1">
            <a:off x="3435350" y="4852194"/>
            <a:ext cx="292100" cy="850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8"/>
          <p:cNvSpPr>
            <a:spLocks noChangeArrowheads="1"/>
          </p:cNvSpPr>
          <p:nvPr/>
        </p:nvSpPr>
        <p:spPr bwMode="auto">
          <a:xfrm>
            <a:off x="3289300" y="4674394"/>
            <a:ext cx="1549400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zh-CN" altLang="en-US" sz="1600">
                <a:latin typeface="Arial" charset="0"/>
              </a:rPr>
              <a:t>利用空间局部性</a:t>
            </a:r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 flipV="1">
            <a:off x="4578350" y="5766594"/>
            <a:ext cx="635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3975100" y="5131594"/>
            <a:ext cx="15494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zh-CN" altLang="en-US" sz="1600">
                <a:latin typeface="Arial" charset="0"/>
              </a:rPr>
              <a:t>较少的数据块：</a:t>
            </a:r>
          </a:p>
          <a:p>
            <a:pPr algn="l">
              <a:lnSpc>
                <a:spcPct val="85000"/>
              </a:lnSpc>
            </a:pPr>
            <a:r>
              <a:rPr lang="zh-CN" altLang="en-US" sz="1600">
                <a:latin typeface="Arial" charset="0"/>
              </a:rPr>
              <a:t>弥补时间局部性</a:t>
            </a:r>
          </a:p>
        </p:txBody>
      </p:sp>
      <p:sp>
        <p:nvSpPr>
          <p:cNvPr id="55" name="Line 21"/>
          <p:cNvSpPr>
            <a:spLocks noChangeShapeType="1"/>
          </p:cNvSpPr>
          <p:nvPr/>
        </p:nvSpPr>
        <p:spPr bwMode="auto">
          <a:xfrm>
            <a:off x="6248400" y="4795044"/>
            <a:ext cx="0" cy="142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22"/>
          <p:cNvSpPr>
            <a:spLocks noChangeShapeType="1"/>
          </p:cNvSpPr>
          <p:nvPr/>
        </p:nvSpPr>
        <p:spPr bwMode="auto">
          <a:xfrm>
            <a:off x="6261100" y="6230144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5895975" y="4140994"/>
            <a:ext cx="74136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1600" b="1">
                <a:latin typeface="Arial" charset="0"/>
              </a:rPr>
              <a:t>平均访</a:t>
            </a:r>
          </a:p>
          <a:p>
            <a:pPr>
              <a:lnSpc>
                <a:spcPct val="85000"/>
              </a:lnSpc>
            </a:pPr>
            <a:r>
              <a:rPr lang="zh-CN" altLang="en-US" sz="1600" b="1">
                <a:latin typeface="Arial" charset="0"/>
              </a:rPr>
              <a:t>问时间</a:t>
            </a:r>
          </a:p>
        </p:txBody>
      </p:sp>
      <p:sp>
        <p:nvSpPr>
          <p:cNvPr id="58" name="Line 24"/>
          <p:cNvSpPr>
            <a:spLocks noChangeShapeType="1"/>
          </p:cNvSpPr>
          <p:nvPr/>
        </p:nvSpPr>
        <p:spPr bwMode="auto">
          <a:xfrm>
            <a:off x="6413500" y="5023644"/>
            <a:ext cx="127000" cy="508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6565900" y="5557044"/>
            <a:ext cx="279400" cy="431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26"/>
          <p:cNvSpPr>
            <a:spLocks noChangeShapeType="1"/>
          </p:cNvSpPr>
          <p:nvPr/>
        </p:nvSpPr>
        <p:spPr bwMode="auto">
          <a:xfrm>
            <a:off x="6870700" y="6014244"/>
            <a:ext cx="355600" cy="50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27"/>
          <p:cNvSpPr>
            <a:spLocks noChangeShapeType="1"/>
          </p:cNvSpPr>
          <p:nvPr/>
        </p:nvSpPr>
        <p:spPr bwMode="auto">
          <a:xfrm flipV="1">
            <a:off x="7251700" y="5912644"/>
            <a:ext cx="279400" cy="177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28"/>
          <p:cNvSpPr>
            <a:spLocks noChangeShapeType="1"/>
          </p:cNvSpPr>
          <p:nvPr/>
        </p:nvSpPr>
        <p:spPr bwMode="auto">
          <a:xfrm flipV="1">
            <a:off x="7556500" y="5607844"/>
            <a:ext cx="20320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29"/>
          <p:cNvSpPr>
            <a:spLocks noChangeShapeType="1"/>
          </p:cNvSpPr>
          <p:nvPr/>
        </p:nvSpPr>
        <p:spPr bwMode="auto">
          <a:xfrm flipH="1" flipV="1">
            <a:off x="7537450" y="5537994"/>
            <a:ext cx="889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6826250" y="4979194"/>
            <a:ext cx="15494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1600">
                <a:latin typeface="Arial" charset="0"/>
              </a:rPr>
              <a:t>增加了缺失损失</a:t>
            </a:r>
          </a:p>
          <a:p>
            <a:pPr>
              <a:lnSpc>
                <a:spcPct val="85000"/>
              </a:lnSpc>
            </a:pPr>
            <a:r>
              <a:rPr lang="zh-CN" altLang="en-US" sz="1600">
                <a:latin typeface="Arial" charset="0"/>
              </a:rPr>
              <a:t>和缺失率</a:t>
            </a: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>
            <a:off x="3795713" y="6306344"/>
            <a:ext cx="7953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zh-CN" altLang="en-US" sz="1600" b="1"/>
              <a:t>块大小</a:t>
            </a:r>
          </a:p>
        </p:txBody>
      </p:sp>
      <p:sp>
        <p:nvSpPr>
          <p:cNvPr id="66" name="Rectangle 32"/>
          <p:cNvSpPr>
            <a:spLocks noChangeArrowheads="1"/>
          </p:cNvSpPr>
          <p:nvPr/>
        </p:nvSpPr>
        <p:spPr bwMode="auto">
          <a:xfrm>
            <a:off x="7072313" y="6230144"/>
            <a:ext cx="7953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zh-CN" altLang="en-US" sz="1600" b="1"/>
              <a:t>块大小</a:t>
            </a:r>
          </a:p>
        </p:txBody>
      </p:sp>
    </p:spTree>
    <p:extLst>
      <p:ext uri="{BB962C8B-B14F-4D97-AF65-F5344CB8AC3E}">
        <p14:creationId xmlns:p14="http://schemas.microsoft.com/office/powerpoint/2010/main" val="163957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块替换策略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直接映射</a:t>
            </a:r>
          </a:p>
          <a:p>
            <a:pPr lvl="1"/>
            <a:r>
              <a:rPr lang="zh-CN" altLang="en-US" dirty="0"/>
              <a:t>主存中的一块只能映射到</a:t>
            </a:r>
            <a:r>
              <a:rPr lang="en-US" altLang="zh-CN" dirty="0"/>
              <a:t>Cache</a:t>
            </a:r>
            <a:r>
              <a:rPr lang="zh-CN" altLang="en-US" dirty="0"/>
              <a:t>中唯一的一个位置</a:t>
            </a:r>
          </a:p>
          <a:p>
            <a:pPr lvl="1"/>
            <a:r>
              <a:rPr lang="zh-CN" altLang="en-US" dirty="0"/>
              <a:t>定位时，不需要选择，只需替换</a:t>
            </a:r>
          </a:p>
          <a:p>
            <a:r>
              <a:rPr lang="zh-CN" altLang="en-US" dirty="0"/>
              <a:t>全相联映射</a:t>
            </a:r>
          </a:p>
          <a:p>
            <a:pPr lvl="1"/>
            <a:r>
              <a:rPr lang="zh-CN" altLang="en-US" dirty="0"/>
              <a:t>主存中的一块可以映射到</a:t>
            </a:r>
            <a:r>
              <a:rPr lang="en-US" altLang="zh-CN" dirty="0"/>
              <a:t>Cache</a:t>
            </a:r>
            <a:r>
              <a:rPr lang="zh-CN" altLang="en-US" dirty="0"/>
              <a:t>中任何一个位置</a:t>
            </a:r>
          </a:p>
          <a:p>
            <a:r>
              <a:rPr lang="en-US" altLang="zh-CN" dirty="0"/>
              <a:t>N</a:t>
            </a:r>
            <a:r>
              <a:rPr lang="zh-CN" altLang="en-US" dirty="0"/>
              <a:t>路组相联映射</a:t>
            </a:r>
          </a:p>
          <a:p>
            <a:pPr lvl="1"/>
            <a:r>
              <a:rPr lang="zh-CN" altLang="en-US" dirty="0"/>
              <a:t>主存中的一块可以选择映射到</a:t>
            </a:r>
            <a:r>
              <a:rPr lang="en-US" altLang="zh-CN" dirty="0"/>
              <a:t>Cache</a:t>
            </a:r>
            <a:r>
              <a:rPr lang="zh-CN" altLang="en-US" dirty="0"/>
              <a:t>中</a:t>
            </a:r>
            <a:r>
              <a:rPr lang="en-US" altLang="zh-CN" dirty="0"/>
              <a:t>N</a:t>
            </a:r>
            <a:r>
              <a:rPr lang="zh-CN" altLang="en-US" dirty="0"/>
              <a:t>个位置</a:t>
            </a:r>
          </a:p>
          <a:p>
            <a:r>
              <a:rPr lang="zh-CN" altLang="en-US" dirty="0"/>
              <a:t>全相联映射和</a:t>
            </a:r>
            <a:r>
              <a:rPr lang="en-US" altLang="zh-CN" dirty="0"/>
              <a:t>N</a:t>
            </a:r>
            <a:r>
              <a:rPr lang="zh-CN" altLang="en-US" dirty="0"/>
              <a:t>路组相联映射的失效处理</a:t>
            </a:r>
          </a:p>
          <a:p>
            <a:pPr lvl="1"/>
            <a:r>
              <a:rPr lang="zh-CN" altLang="en-US" dirty="0"/>
              <a:t>从主存中取出新块</a:t>
            </a:r>
          </a:p>
          <a:p>
            <a:pPr lvl="1"/>
            <a:r>
              <a:rPr lang="zh-CN" altLang="en-US" dirty="0"/>
              <a:t>为了腾出</a:t>
            </a:r>
            <a:r>
              <a:rPr lang="en-US" altLang="zh-CN" dirty="0"/>
              <a:t>Cache</a:t>
            </a:r>
            <a:r>
              <a:rPr lang="zh-CN" altLang="en-US" dirty="0"/>
              <a:t>空间，需要替换出一个</a:t>
            </a:r>
            <a:r>
              <a:rPr lang="en-US" altLang="zh-CN" dirty="0"/>
              <a:t>Cache</a:t>
            </a:r>
            <a:r>
              <a:rPr lang="zh-CN" altLang="en-US" dirty="0"/>
              <a:t>块</a:t>
            </a:r>
          </a:p>
          <a:p>
            <a:pPr lvl="1"/>
            <a:r>
              <a:rPr lang="zh-CN" altLang="en-US" dirty="0"/>
              <a:t>不唯一，则需要选择应替出哪块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8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替换策略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最近最少使用</a:t>
            </a:r>
            <a:r>
              <a:rPr lang="en-US" altLang="zh-CN" dirty="0"/>
              <a:t>LRU</a:t>
            </a:r>
            <a:endParaRPr lang="zh-CN" altLang="en-US" dirty="0"/>
          </a:p>
          <a:p>
            <a:pPr lvl="1"/>
            <a:r>
              <a:rPr lang="zh-CN" altLang="en-US" dirty="0"/>
              <a:t>满足程序局部性要求</a:t>
            </a:r>
          </a:p>
          <a:p>
            <a:pPr lvl="1"/>
            <a:r>
              <a:rPr lang="zh-CN" altLang="en-US" dirty="0"/>
              <a:t>有较高命中率</a:t>
            </a:r>
          </a:p>
          <a:p>
            <a:pPr lvl="1"/>
            <a:r>
              <a:rPr lang="zh-CN" altLang="en-US" dirty="0"/>
              <a:t>硬件实现复杂</a:t>
            </a:r>
          </a:p>
          <a:p>
            <a:r>
              <a:rPr lang="zh-CN" altLang="en-US" dirty="0"/>
              <a:t>先进先出</a:t>
            </a:r>
            <a:r>
              <a:rPr lang="en-US" altLang="zh-CN" dirty="0"/>
              <a:t>FIFO</a:t>
            </a:r>
          </a:p>
          <a:p>
            <a:pPr lvl="1"/>
            <a:r>
              <a:rPr lang="zh-CN" altLang="en-US" dirty="0"/>
              <a:t>满足时间局部性</a:t>
            </a:r>
          </a:p>
          <a:p>
            <a:pPr lvl="1"/>
            <a:r>
              <a:rPr lang="zh-CN" altLang="en-US" dirty="0"/>
              <a:t>实现比较简单</a:t>
            </a:r>
          </a:p>
          <a:p>
            <a:r>
              <a:rPr lang="zh-CN" altLang="en-US" dirty="0"/>
              <a:t>随机替换</a:t>
            </a:r>
            <a:r>
              <a:rPr lang="en-US" altLang="zh-CN" dirty="0"/>
              <a:t>RAND</a:t>
            </a:r>
          </a:p>
          <a:p>
            <a:pPr lvl="1"/>
            <a:r>
              <a:rPr lang="zh-CN" altLang="en-US" dirty="0"/>
              <a:t>实现简单</a:t>
            </a:r>
          </a:p>
          <a:p>
            <a:pPr lvl="1"/>
            <a:r>
              <a:rPr lang="zh-CN" altLang="en-US" dirty="0"/>
              <a:t>命中率也不太低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</a:t>
            </a:r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采用两级或更多级</a:t>
            </a:r>
            <a:r>
              <a:rPr lang="en-US" altLang="zh-CN" dirty="0"/>
              <a:t>cache</a:t>
            </a:r>
            <a:r>
              <a:rPr lang="zh-CN" altLang="en-US" dirty="0"/>
              <a:t>来提高命中率</a:t>
            </a:r>
          </a:p>
          <a:p>
            <a:pPr lvl="1"/>
            <a:r>
              <a:rPr lang="zh-CN" altLang="en-US" dirty="0"/>
              <a:t>增加</a:t>
            </a:r>
            <a:r>
              <a:rPr lang="en-US" altLang="zh-CN" dirty="0"/>
              <a:t>Cache</a:t>
            </a:r>
            <a:r>
              <a:rPr lang="zh-CN" altLang="en-US" dirty="0"/>
              <a:t>层次</a:t>
            </a:r>
          </a:p>
          <a:p>
            <a:pPr lvl="1"/>
            <a:r>
              <a:rPr lang="zh-CN" altLang="en-US" dirty="0"/>
              <a:t>增加了用户的选择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Cache</a:t>
            </a:r>
            <a:r>
              <a:rPr lang="zh-CN" altLang="en-US" dirty="0"/>
              <a:t>分解为指令</a:t>
            </a:r>
            <a:r>
              <a:rPr lang="en-US" altLang="zh-CN" dirty="0"/>
              <a:t>Cache</a:t>
            </a:r>
            <a:r>
              <a:rPr lang="zh-CN" altLang="en-US" dirty="0"/>
              <a:t>和数据</a:t>
            </a:r>
            <a:r>
              <a:rPr lang="en-US" altLang="zh-CN" dirty="0"/>
              <a:t>Cache</a:t>
            </a:r>
          </a:p>
          <a:p>
            <a:pPr lvl="1"/>
            <a:r>
              <a:rPr lang="zh-CN" altLang="en-US" dirty="0"/>
              <a:t>指令流水的现实要求</a:t>
            </a:r>
          </a:p>
          <a:p>
            <a:pPr lvl="1"/>
            <a:r>
              <a:rPr lang="zh-CN" altLang="en-US" dirty="0"/>
              <a:t>根据具体情况，选用不同的组织方式、容量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1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</a:t>
            </a:r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2021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zh-CN" altLang="en-US" dirty="0"/>
              <a:t>处理器中设置独立的数据</a:t>
            </a:r>
            <a:r>
              <a:rPr lang="en-US" altLang="zh-CN" dirty="0"/>
              <a:t>Cache</a:t>
            </a:r>
            <a:r>
              <a:rPr lang="zh-CN" altLang="en-US" dirty="0"/>
              <a:t>和指令</a:t>
            </a:r>
            <a:r>
              <a:rPr lang="en-US" altLang="zh-CN" dirty="0"/>
              <a:t>Cache</a:t>
            </a:r>
            <a:endParaRPr lang="zh-CN" altLang="en-US" dirty="0"/>
          </a:p>
          <a:p>
            <a:r>
              <a:rPr lang="zh-CN" altLang="en-US" dirty="0"/>
              <a:t>在处理器外设置第二级</a:t>
            </a:r>
            <a:r>
              <a:rPr lang="en-US" altLang="zh-CN" dirty="0"/>
              <a:t>Cache</a:t>
            </a:r>
            <a:r>
              <a:rPr lang="zh-CN" altLang="en-US" dirty="0"/>
              <a:t>，甚至是第三级</a:t>
            </a:r>
            <a:r>
              <a:rPr lang="en-US" altLang="zh-CN" dirty="0"/>
              <a:t>Cache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4" y="1143000"/>
            <a:ext cx="8048368" cy="31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接入系统的体系结构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56172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/>
              <a:t>1. </a:t>
            </a:r>
            <a:r>
              <a:rPr lang="zh-CN" altLang="en-US" b="1" dirty="0"/>
              <a:t>侧接法：像入出设备似的连接到</a:t>
            </a:r>
          </a:p>
          <a:p>
            <a:pPr>
              <a:buFontTx/>
              <a:buNone/>
            </a:pPr>
            <a:r>
              <a:rPr lang="zh-CN" altLang="en-US" b="1" dirty="0"/>
              <a:t>      总线上，优点是结构简单，成本低，</a:t>
            </a:r>
          </a:p>
          <a:p>
            <a:pPr>
              <a:buFontTx/>
              <a:buNone/>
            </a:pPr>
            <a:r>
              <a:rPr lang="zh-CN" altLang="en-US" b="1" dirty="0"/>
              <a:t>           缺点是不利于降低总线占用率</a:t>
            </a:r>
            <a:r>
              <a:rPr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90456" y="4724400"/>
            <a:ext cx="2057400" cy="99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CPU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70856" y="2971800"/>
            <a:ext cx="1905000" cy="99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MEMORY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5856" y="3429000"/>
            <a:ext cx="25146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71256" y="3581400"/>
            <a:ext cx="152400" cy="23622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90456" y="3276600"/>
            <a:ext cx="1524000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CACHE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94656" y="4267200"/>
            <a:ext cx="22860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Bus   Master 1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94656" y="5257800"/>
            <a:ext cx="2286000" cy="76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3200" b="1">
                <a:solidFill>
                  <a:schemeClr val="tx2"/>
                </a:solidFill>
                <a:ea typeface="楷体_GB2312" charset="0"/>
              </a:rPr>
              <a:t>Bus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M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ast</a:t>
            </a:r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e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r 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80656" y="4419600"/>
            <a:ext cx="9906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0656" y="5562600"/>
            <a:ext cx="9906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723656" y="5105400"/>
            <a:ext cx="10668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647456" y="3810000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楷体_GB2312" charset="0"/>
              </a:rPr>
              <a:t>总线</a:t>
            </a:r>
            <a:endParaRPr lang="zh-CN" altLang="en-US" sz="2000" b="1">
              <a:solidFill>
                <a:srgbClr val="FF0000"/>
              </a:solidFill>
              <a:ea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0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层次存储器系统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使用高速缓冲存储器</a:t>
            </a:r>
            <a:r>
              <a:rPr lang="en-US" altLang="zh-CN" dirty="0"/>
              <a:t>Cache</a:t>
            </a:r>
            <a:r>
              <a:rPr lang="zh-CN" altLang="en-US" dirty="0"/>
              <a:t>来提高</a:t>
            </a:r>
            <a:r>
              <a:rPr lang="en-US" altLang="zh-CN" dirty="0"/>
              <a:t>CPU</a:t>
            </a:r>
            <a:r>
              <a:rPr lang="zh-CN" altLang="en-US" dirty="0"/>
              <a:t>对存储器的平均访问速度。</a:t>
            </a:r>
          </a:p>
          <a:p>
            <a:r>
              <a:rPr lang="zh-CN" altLang="en-US" dirty="0"/>
              <a:t>时间局部性：最近被访问的信息很可能还要被访问。</a:t>
            </a:r>
          </a:p>
          <a:p>
            <a:pPr lvl="1"/>
            <a:r>
              <a:rPr lang="zh-CN" altLang="en-US" dirty="0"/>
              <a:t>将最近被访问的信息项装入到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</a:p>
          <a:p>
            <a:r>
              <a:rPr lang="zh-CN" altLang="en-US" dirty="0"/>
              <a:t>空间局部性：最近被访问的信息临近的信息也可能被访问。</a:t>
            </a:r>
          </a:p>
          <a:p>
            <a:pPr lvl="1"/>
            <a:r>
              <a:rPr lang="zh-CN" altLang="en-US" dirty="0"/>
              <a:t>将最近被访问的信息项临近的信息一起装入到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15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CACHE </a:t>
            </a:r>
            <a:r>
              <a:rPr lang="zh-CN" altLang="en-US" b="1" dirty="0"/>
              <a:t>接入系统的体系结构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/>
              <a:t>2.  </a:t>
            </a:r>
            <a:r>
              <a:rPr lang="zh-CN" altLang="en-US" b="1" dirty="0"/>
              <a:t>隔断法：把原来的总线打断为两段，</a:t>
            </a:r>
          </a:p>
          <a:p>
            <a:pPr>
              <a:buFontTx/>
              <a:buNone/>
            </a:pPr>
            <a:r>
              <a:rPr lang="zh-CN" altLang="en-US" b="1" dirty="0"/>
              <a:t>   使 </a:t>
            </a:r>
            <a:r>
              <a:rPr lang="en-US" altLang="zh-CN" b="1" dirty="0"/>
              <a:t>CACHE </a:t>
            </a:r>
            <a:r>
              <a:rPr lang="zh-CN" altLang="en-US" b="1" dirty="0"/>
              <a:t>处在两段之间，优点是有利于提高总线利用率，支持总线并发操作，缺点是结构复杂，成本较高。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9544" y="4503141"/>
            <a:ext cx="2057400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CPU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744" y="2979141"/>
            <a:ext cx="1905000" cy="99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MEMORY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8944" y="3512541"/>
            <a:ext cx="152400" cy="23622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868144" y="3131541"/>
            <a:ext cx="1524000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CACHE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48544" y="4198341"/>
            <a:ext cx="21336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b="1">
                <a:solidFill>
                  <a:schemeClr val="tx2"/>
                </a:solidFill>
                <a:ea typeface="楷体_GB2312" charset="0"/>
              </a:rPr>
              <a:t>Bus   Master 1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72344" y="5112741"/>
            <a:ext cx="2286000" cy="76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3200" b="1">
                <a:solidFill>
                  <a:schemeClr val="tx2"/>
                </a:solidFill>
                <a:ea typeface="楷体_GB2312" charset="0"/>
              </a:rPr>
              <a:t>Bus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M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ast</a:t>
            </a:r>
            <a:r>
              <a:rPr lang="en-US" altLang="zh-CN" sz="2800" b="1">
                <a:solidFill>
                  <a:schemeClr val="tx2"/>
                </a:solidFill>
                <a:ea typeface="楷体_GB2312" charset="0"/>
              </a:rPr>
              <a:t>e</a:t>
            </a:r>
            <a:r>
              <a:rPr lang="en-US" altLang="zh-CN" sz="2000" b="1">
                <a:solidFill>
                  <a:schemeClr val="tx2"/>
                </a:solidFill>
                <a:ea typeface="楷体_GB2312" charset="0"/>
              </a:rPr>
              <a:t>r 2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82144" y="4426941"/>
            <a:ext cx="10668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658344" y="5417541"/>
            <a:ext cx="9906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725144" y="3664941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楷体_GB2312" charset="0"/>
              </a:rPr>
              <a:t>总线</a:t>
            </a:r>
            <a:endParaRPr lang="zh-CN" altLang="en-US" sz="2000" b="1">
              <a:solidFill>
                <a:srgbClr val="FF0000"/>
              </a:solidFill>
              <a:ea typeface="楷体_GB2312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744" y="3360141"/>
            <a:ext cx="2438400" cy="152400"/>
          </a:xfrm>
          <a:prstGeom prst="rect">
            <a:avLst/>
          </a:prstGeom>
          <a:solidFill>
            <a:srgbClr val="FF0000">
              <a:alpha val="50000"/>
            </a:srgbClr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3944" y="3588741"/>
            <a:ext cx="152400" cy="914400"/>
          </a:xfrm>
          <a:prstGeom prst="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一致性保证策略（</a:t>
            </a:r>
            <a:r>
              <a:rPr lang="en-US" altLang="zh-CN" dirty="0"/>
              <a:t>MESI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修改态（</a:t>
            </a:r>
            <a:r>
              <a:rPr lang="en-US" altLang="zh-CN" dirty="0"/>
              <a:t>M</a:t>
            </a:r>
            <a:r>
              <a:rPr lang="zh-CN" altLang="en-US" dirty="0"/>
              <a:t>）：处于这个状态的</a:t>
            </a:r>
            <a:r>
              <a:rPr lang="en-US" altLang="zh-CN" dirty="0"/>
              <a:t>cache</a:t>
            </a:r>
            <a:r>
              <a:rPr lang="zh-CN" altLang="en-US" dirty="0"/>
              <a:t>块中的数据已经被修改过，和主存中对应的数据已不同，只能从</a:t>
            </a:r>
            <a:r>
              <a:rPr lang="en-US" altLang="zh-CN" dirty="0"/>
              <a:t>cache</a:t>
            </a:r>
            <a:r>
              <a:rPr lang="zh-CN" altLang="en-US" dirty="0"/>
              <a:t>中读到正确的数据。</a:t>
            </a:r>
          </a:p>
          <a:p>
            <a:r>
              <a:rPr lang="zh-CN" altLang="en-US" dirty="0"/>
              <a:t>独占态（</a:t>
            </a:r>
            <a:r>
              <a:rPr lang="en-US" altLang="zh-CN" dirty="0"/>
              <a:t>E</a:t>
            </a:r>
            <a:r>
              <a:rPr lang="zh-CN" altLang="en-US" dirty="0"/>
              <a:t>）：处于本状态的</a:t>
            </a:r>
            <a:r>
              <a:rPr lang="en-US" altLang="zh-CN" dirty="0"/>
              <a:t>cache</a:t>
            </a:r>
            <a:r>
              <a:rPr lang="zh-CN" altLang="en-US" dirty="0"/>
              <a:t>块的数据和主存中对应的数据块内容相同，而且在其它</a:t>
            </a:r>
            <a:r>
              <a:rPr lang="en-US" altLang="zh-CN" dirty="0"/>
              <a:t>cache</a:t>
            </a:r>
            <a:r>
              <a:rPr lang="zh-CN" altLang="en-US" dirty="0"/>
              <a:t>中没有副本。</a:t>
            </a:r>
          </a:p>
          <a:p>
            <a:r>
              <a:rPr lang="zh-CN" altLang="en-US" dirty="0"/>
              <a:t>共享态（</a:t>
            </a:r>
            <a:r>
              <a:rPr lang="en-US" altLang="zh-CN" dirty="0"/>
              <a:t>S</a:t>
            </a:r>
            <a:r>
              <a:rPr lang="zh-CN" altLang="en-US" dirty="0"/>
              <a:t>）：处于本状态的</a:t>
            </a:r>
            <a:r>
              <a:rPr lang="en-US" altLang="zh-CN" dirty="0"/>
              <a:t>cache</a:t>
            </a:r>
            <a:r>
              <a:rPr lang="zh-CN" altLang="en-US" dirty="0"/>
              <a:t>块的数据和主存中对应的数据块内容相同，而且可能在其它</a:t>
            </a:r>
            <a:r>
              <a:rPr lang="en-US" altLang="zh-CN" dirty="0"/>
              <a:t>cache</a:t>
            </a:r>
            <a:r>
              <a:rPr lang="zh-CN" altLang="en-US" dirty="0"/>
              <a:t>中有该块的副本。</a:t>
            </a:r>
          </a:p>
          <a:p>
            <a:r>
              <a:rPr lang="zh-CN" altLang="en-US" dirty="0"/>
              <a:t>无效态（</a:t>
            </a:r>
            <a:r>
              <a:rPr lang="en-US" altLang="zh-CN" dirty="0"/>
              <a:t>I</a:t>
            </a:r>
            <a:r>
              <a:rPr lang="zh-CN" altLang="en-US" dirty="0"/>
              <a:t>）：处于本状态的</a:t>
            </a:r>
            <a:r>
              <a:rPr lang="en-US" altLang="zh-CN" dirty="0"/>
              <a:t>cache</a:t>
            </a:r>
            <a:r>
              <a:rPr lang="zh-CN" altLang="en-US" dirty="0"/>
              <a:t>块中尚未装入数据。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两级</a:t>
            </a:r>
            <a:r>
              <a:rPr lang="en-US" altLang="zh-CN" dirty="0"/>
              <a:t>Cache</a:t>
            </a:r>
            <a:r>
              <a:rPr lang="zh-CN" altLang="en-US" dirty="0"/>
              <a:t>块的状态转换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066800" y="2362200"/>
            <a:ext cx="10668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667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/>
              <a:t>L1: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4572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/>
              <a:t>L2: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2895600" y="2286000"/>
            <a:ext cx="1066800" cy="990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S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295400" y="4267200"/>
            <a:ext cx="10668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I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124200" y="4267200"/>
            <a:ext cx="10668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E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800600" y="2286000"/>
            <a:ext cx="10668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E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53000" y="4191000"/>
            <a:ext cx="1066800" cy="990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6629400" y="2286000"/>
            <a:ext cx="1066800" cy="990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133600" y="2743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362200" y="4724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133600" y="1905000"/>
            <a:ext cx="838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读入数据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362200" y="3733800"/>
            <a:ext cx="838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读入数据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3962400" y="2667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4191000" y="4724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AutoShape 21"/>
          <p:cNvCxnSpPr>
            <a:cxnSpLocks noChangeShapeType="1"/>
          </p:cNvCxnSpPr>
          <p:nvPr/>
        </p:nvCxnSpPr>
        <p:spPr bwMode="auto">
          <a:xfrm rot="5400000" flipH="1">
            <a:off x="7279481" y="2169319"/>
            <a:ext cx="144463" cy="377825"/>
          </a:xfrm>
          <a:prstGeom prst="curvedConnector3">
            <a:avLst>
              <a:gd name="adj1" fmla="val 25824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2"/>
          <p:cNvCxnSpPr>
            <a:cxnSpLocks noChangeShapeType="1"/>
          </p:cNvCxnSpPr>
          <p:nvPr/>
        </p:nvCxnSpPr>
        <p:spPr bwMode="auto">
          <a:xfrm rot="5400000">
            <a:off x="3736182" y="3129756"/>
            <a:ext cx="220662" cy="4035425"/>
          </a:xfrm>
          <a:prstGeom prst="curvedConnector3">
            <a:avLst>
              <a:gd name="adj1" fmla="val 20359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3"/>
          <p:cNvCxnSpPr>
            <a:cxnSpLocks noChangeShapeType="1"/>
          </p:cNvCxnSpPr>
          <p:nvPr/>
        </p:nvCxnSpPr>
        <p:spPr bwMode="auto">
          <a:xfrm rot="5400000">
            <a:off x="4460082" y="272256"/>
            <a:ext cx="220662" cy="5940425"/>
          </a:xfrm>
          <a:prstGeom prst="curvedConnector3">
            <a:avLst>
              <a:gd name="adj1" fmla="val 20359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5867400" y="2743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3429000" y="1676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第一次修改</a:t>
            </a: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5410200" y="1676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第二次修改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1828800"/>
            <a:ext cx="106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多次修改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6400800" y="3505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访问主存</a:t>
            </a: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3810000" y="38862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第一次修改</a:t>
            </a: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343400" y="54864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访问主存</a:t>
            </a:r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6324600" y="4419600"/>
            <a:ext cx="28194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替换策略：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zh-CN" altLang="zh-CN"/>
              <a:t>状态不需改写</a:t>
            </a:r>
            <a:r>
              <a:rPr lang="en-US" altLang="zh-CN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10887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utoUpdateAnimBg="0"/>
      <p:bldP spid="7" grpId="0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/>
      <p:bldP spid="15" grpId="0" animBg="1"/>
      <p:bldP spid="16" grpId="0" autoUpdateAnimBg="0"/>
      <p:bldP spid="17" grpId="0" autoUpdateAnimBg="0"/>
      <p:bldP spid="18" grpId="0" animBg="1"/>
      <p:bldP spid="19" grpId="0" animBg="1"/>
      <p:bldP spid="23" grpId="0" animBg="1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写主存顺序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L2</a:t>
            </a:r>
            <a:r>
              <a:rPr lang="zh-CN" altLang="en-US" sz="2800" dirty="0"/>
              <a:t>监听到其它总线主设备写请求，并要求该设备等待；</a:t>
            </a:r>
          </a:p>
          <a:p>
            <a:r>
              <a:rPr lang="en-US" altLang="zh-CN" sz="2800" dirty="0"/>
              <a:t>L2</a:t>
            </a:r>
            <a:r>
              <a:rPr lang="zh-CN" altLang="en-US" sz="2800" dirty="0"/>
              <a:t>将要被写的地址传给</a:t>
            </a:r>
            <a:r>
              <a:rPr lang="en-US" altLang="zh-CN" sz="2800" dirty="0"/>
              <a:t>L1</a:t>
            </a:r>
            <a:r>
              <a:rPr lang="zh-CN" altLang="en-US" sz="2800" dirty="0"/>
              <a:t>，如果</a:t>
            </a:r>
            <a:r>
              <a:rPr lang="en-US" altLang="zh-CN" sz="2800" dirty="0"/>
              <a:t>L1</a:t>
            </a:r>
            <a:r>
              <a:rPr lang="zh-CN" altLang="en-US" sz="2800" dirty="0"/>
              <a:t>中的数据在一次写之后有了新的修改（状态为</a:t>
            </a:r>
            <a:r>
              <a:rPr lang="en-US" altLang="zh-CN" sz="2800" dirty="0"/>
              <a:t>M</a:t>
            </a:r>
            <a:r>
              <a:rPr lang="zh-CN" altLang="en-US" sz="2800" dirty="0"/>
              <a:t>），则需要将</a:t>
            </a:r>
            <a:r>
              <a:rPr lang="en-US" altLang="zh-CN" sz="2800" dirty="0"/>
              <a:t>L1</a:t>
            </a:r>
            <a:r>
              <a:rPr lang="zh-CN" altLang="en-US" sz="2800" dirty="0"/>
              <a:t>中该块的数据写回到主存中。任何情况下，都将该块的状态标记为非法态（</a:t>
            </a:r>
            <a:r>
              <a:rPr lang="en-US" altLang="zh-CN" sz="2800" dirty="0"/>
              <a:t>I</a:t>
            </a:r>
            <a:r>
              <a:rPr lang="zh-CN" altLang="en-US" sz="2800" dirty="0"/>
              <a:t>）。</a:t>
            </a:r>
          </a:p>
          <a:p>
            <a:r>
              <a:rPr lang="zh-CN" altLang="en-US" sz="2800" dirty="0"/>
              <a:t>如果</a:t>
            </a:r>
            <a:r>
              <a:rPr lang="en-US" altLang="zh-CN" sz="2800" dirty="0"/>
              <a:t>L1</a:t>
            </a:r>
            <a:r>
              <a:rPr lang="zh-CN" altLang="en-US" sz="2800" dirty="0"/>
              <a:t>中的数据与</a:t>
            </a:r>
            <a:r>
              <a:rPr lang="en-US" altLang="zh-CN" sz="2800" dirty="0"/>
              <a:t>L2</a:t>
            </a:r>
            <a:r>
              <a:rPr lang="zh-CN" altLang="en-US" sz="2800" dirty="0"/>
              <a:t>相同，则无须</a:t>
            </a:r>
            <a:r>
              <a:rPr lang="en-US" altLang="zh-CN" sz="2800" dirty="0"/>
              <a:t>L1</a:t>
            </a:r>
            <a:r>
              <a:rPr lang="zh-CN" altLang="en-US" sz="2800" dirty="0"/>
              <a:t>将数据写回主存中，而只要</a:t>
            </a:r>
            <a:r>
              <a:rPr lang="en-US" altLang="zh-CN" sz="2800" dirty="0"/>
              <a:t>L2</a:t>
            </a:r>
            <a:r>
              <a:rPr lang="zh-CN" altLang="en-US" sz="2800" dirty="0"/>
              <a:t>把自己的块的内容写回即可。但还是要把该块的状态标记为非法态（</a:t>
            </a:r>
            <a:r>
              <a:rPr lang="en-US" altLang="zh-CN" sz="2800" dirty="0"/>
              <a:t>I</a:t>
            </a:r>
            <a:r>
              <a:rPr lang="zh-CN" altLang="en-US" sz="2800" dirty="0"/>
              <a:t>）。</a:t>
            </a:r>
          </a:p>
          <a:p>
            <a:r>
              <a:rPr lang="en-US" altLang="zh-CN" sz="2800" dirty="0"/>
              <a:t>L2</a:t>
            </a:r>
            <a:r>
              <a:rPr lang="zh-CN" altLang="en-US" sz="2800" dirty="0"/>
              <a:t>唤醒总线主设备，由它完成写操作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78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  <a:p>
            <a:pPr lvl="1"/>
            <a:r>
              <a:rPr lang="zh-CN" altLang="en-US" dirty="0"/>
              <a:t>提高</a:t>
            </a:r>
            <a:r>
              <a:rPr lang="en-US" altLang="zh-CN" dirty="0"/>
              <a:t>CPU</a:t>
            </a:r>
            <a:r>
              <a:rPr lang="zh-CN" altLang="en-US" dirty="0"/>
              <a:t>访问存储器系统的平均速度</a:t>
            </a:r>
          </a:p>
          <a:p>
            <a:r>
              <a:rPr lang="zh-CN" altLang="en-US" dirty="0"/>
              <a:t>策略</a:t>
            </a:r>
          </a:p>
          <a:p>
            <a:pPr lvl="1"/>
            <a:r>
              <a:rPr lang="zh-CN" altLang="en-US" dirty="0"/>
              <a:t>利用一容量较小（降低成本）的高速缓冲存储器</a:t>
            </a:r>
          </a:p>
          <a:p>
            <a:r>
              <a:rPr lang="zh-CN" altLang="en-US" dirty="0"/>
              <a:t>组织方式</a:t>
            </a:r>
          </a:p>
          <a:p>
            <a:pPr lvl="1"/>
            <a:r>
              <a:rPr lang="zh-CN" altLang="en-US" dirty="0"/>
              <a:t>全相连、直接映射、组相连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2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包含性保证</a:t>
            </a:r>
          </a:p>
          <a:p>
            <a:pPr lvl="1"/>
            <a:r>
              <a:rPr lang="en-US" altLang="zh-CN" dirty="0"/>
              <a:t>cache</a:t>
            </a:r>
            <a:r>
              <a:rPr lang="zh-CN" altLang="zh-CN" dirty="0"/>
              <a:t>中的块和主存中的块进行映射</a:t>
            </a:r>
            <a:endParaRPr lang="zh-CN" altLang="en-US" dirty="0"/>
          </a:p>
          <a:p>
            <a:r>
              <a:rPr lang="zh-CN" altLang="en-US" dirty="0"/>
              <a:t>一致性保证</a:t>
            </a:r>
          </a:p>
          <a:p>
            <a:pPr lvl="1"/>
            <a:r>
              <a:rPr lang="zh-CN" altLang="en-US" dirty="0"/>
              <a:t>写回主存策略</a:t>
            </a:r>
          </a:p>
          <a:p>
            <a:r>
              <a:rPr lang="zh-CN" altLang="en-US" dirty="0"/>
              <a:t>提高命中率</a:t>
            </a:r>
            <a:endParaRPr lang="en-US" altLang="zh-CN" dirty="0"/>
          </a:p>
          <a:p>
            <a:pPr lvl="1"/>
            <a:r>
              <a:rPr lang="zh-CN" altLang="en-US" dirty="0"/>
              <a:t>容量</a:t>
            </a:r>
            <a:endParaRPr lang="en-US" altLang="zh-CN" dirty="0"/>
          </a:p>
          <a:p>
            <a:pPr lvl="1"/>
            <a:r>
              <a:rPr lang="zh-CN" altLang="en-US" dirty="0"/>
              <a:t>关联方式</a:t>
            </a:r>
          </a:p>
          <a:p>
            <a:pPr lvl="1"/>
            <a:r>
              <a:rPr lang="zh-CN" altLang="en-US" dirty="0"/>
              <a:t>块替换算法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4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局部性原理：</a:t>
            </a:r>
            <a:endParaRPr lang="zh-CN" altLang="en-US" sz="2400" dirty="0"/>
          </a:p>
          <a:p>
            <a:pPr lvl="1"/>
            <a:r>
              <a:rPr lang="zh-CN" altLang="en-US" sz="1800" dirty="0"/>
              <a:t>任何时候，程序需要访问的只是相对较小的一些地址空间。</a:t>
            </a: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时间局部性</a:t>
            </a:r>
            <a:endParaRPr lang="zh-CN" altLang="en-US" sz="1800" dirty="0"/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空间局部性</a:t>
            </a:r>
            <a:endParaRPr lang="zh-CN" altLang="en-US" sz="1800" dirty="0"/>
          </a:p>
          <a:p>
            <a:r>
              <a:rPr lang="zh-CN" altLang="en-US" sz="2000" dirty="0"/>
              <a:t>三类主要的</a:t>
            </a:r>
            <a:r>
              <a:rPr lang="en-US" altLang="zh-CN" sz="2000" dirty="0"/>
              <a:t>Cache</a:t>
            </a:r>
            <a:r>
              <a:rPr lang="zh-CN" altLang="en-US" sz="2000" dirty="0"/>
              <a:t>缺失原因：</a:t>
            </a:r>
            <a:endParaRPr lang="zh-CN" altLang="en-US" sz="2400" dirty="0"/>
          </a:p>
          <a:p>
            <a:pPr lvl="1"/>
            <a:r>
              <a:rPr lang="zh-CN" altLang="en-US" sz="1800" dirty="0">
                <a:solidFill>
                  <a:schemeClr val="accent1"/>
                </a:solidFill>
              </a:rPr>
              <a:t>无法避免的缺失</a:t>
            </a:r>
            <a:r>
              <a:rPr lang="zh-CN" altLang="en-US" sz="1800" dirty="0"/>
              <a:t>：如：第一次装入</a:t>
            </a:r>
          </a:p>
          <a:p>
            <a:pPr lvl="1"/>
            <a:r>
              <a:rPr lang="zh-CN" altLang="en-US" sz="1800" dirty="0">
                <a:solidFill>
                  <a:schemeClr val="accent1"/>
                </a:solidFill>
              </a:rPr>
              <a:t>块冲突</a:t>
            </a:r>
            <a:r>
              <a:rPr lang="zh-CN" altLang="en-US" sz="1800" dirty="0"/>
              <a:t>：增大</a:t>
            </a:r>
            <a:r>
              <a:rPr lang="en-US" altLang="zh-CN" sz="1800" dirty="0"/>
              <a:t>Cache</a:t>
            </a:r>
            <a:r>
              <a:rPr lang="zh-CN" altLang="en-US" sz="1800" dirty="0"/>
              <a:t>容量、改进组织方式</a:t>
            </a:r>
            <a:br>
              <a:rPr lang="zh-CN" altLang="en-US" sz="1800" dirty="0"/>
            </a:br>
            <a:r>
              <a:rPr lang="zh-CN" altLang="en-US" sz="1800" dirty="0"/>
              <a:t>		避免不断的块冲突</a:t>
            </a:r>
          </a:p>
          <a:p>
            <a:pPr lvl="1"/>
            <a:r>
              <a:rPr lang="zh-CN" altLang="en-US" sz="1800" dirty="0">
                <a:solidFill>
                  <a:schemeClr val="accent1"/>
                </a:solidFill>
              </a:rPr>
              <a:t>容量冲突</a:t>
            </a:r>
            <a:r>
              <a:rPr lang="zh-CN" altLang="en-US" sz="1800" dirty="0"/>
              <a:t>：增大</a:t>
            </a:r>
            <a:r>
              <a:rPr lang="en-US" altLang="zh-CN" sz="1800" dirty="0"/>
              <a:t>Cache</a:t>
            </a:r>
            <a:r>
              <a:rPr lang="zh-CN" altLang="en-US" sz="1800" dirty="0"/>
              <a:t>容量</a:t>
            </a:r>
            <a:endParaRPr lang="zh-CN" altLang="en-US" sz="2000" dirty="0"/>
          </a:p>
          <a:p>
            <a:r>
              <a:rPr lang="en-US" altLang="zh-CN" sz="2000" dirty="0"/>
              <a:t>Cache</a:t>
            </a:r>
            <a:r>
              <a:rPr lang="zh-CN" altLang="en-US" sz="2000" dirty="0"/>
              <a:t>设计</a:t>
            </a:r>
            <a:endParaRPr lang="zh-CN" altLang="en-US" sz="2400" dirty="0"/>
          </a:p>
          <a:p>
            <a:pPr lvl="1"/>
            <a:r>
              <a:rPr lang="zh-CN" altLang="en-US" sz="1800" dirty="0"/>
              <a:t>总容量、块大小、组织方式</a:t>
            </a:r>
          </a:p>
          <a:p>
            <a:pPr lvl="1"/>
            <a:r>
              <a:rPr lang="zh-CN" altLang="en-US" sz="1800" dirty="0"/>
              <a:t>替换算法</a:t>
            </a:r>
          </a:p>
          <a:p>
            <a:pPr lvl="1"/>
            <a:r>
              <a:rPr lang="zh-CN" altLang="en-US" sz="1800" dirty="0"/>
              <a:t>写策略（命中时）：写直达、拖后写</a:t>
            </a:r>
          </a:p>
          <a:p>
            <a:pPr lvl="1"/>
            <a:r>
              <a:rPr lang="zh-CN" altLang="en-US" sz="1800" dirty="0"/>
              <a:t>写策略（不命中时）：是否装入到</a:t>
            </a:r>
            <a:r>
              <a:rPr lang="en-US" altLang="zh-CN" sz="1800" dirty="0"/>
              <a:t>Cache</a:t>
            </a:r>
            <a:r>
              <a:rPr lang="zh-CN" altLang="en-US" sz="1800" dirty="0"/>
              <a:t>？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37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75261" y="1277937"/>
            <a:ext cx="82581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charset="0"/>
              <a:buChar char=""/>
              <a:defRPr kumimoji="1" sz="2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charset="0"/>
              <a:buChar char=""/>
              <a:defRPr kumimoji="1" sz="2300">
                <a:solidFill>
                  <a:schemeClr val="tx2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charset="0"/>
              <a:buChar char="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charset="0"/>
              <a:buChar char=""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"/>
              <a:defRPr kumimoji="1" sz="1600">
                <a:solidFill>
                  <a:schemeClr val="tx1"/>
                </a:solidFill>
                <a:latin typeface="+mn-lt"/>
                <a:ea typeface="+mn-ea"/>
                <a:cs typeface="微软雅黑" charset="0"/>
                <a:sym typeface="Times New Roman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r>
              <a:rPr lang="zh-CN" altLang="en-US" sz="2400" kern="0"/>
              <a:t>有关方案</a:t>
            </a:r>
            <a:endParaRPr lang="zh-CN" altLang="en-US" kern="0"/>
          </a:p>
          <a:p>
            <a:pPr lvl="1"/>
            <a:r>
              <a:rPr lang="en-US" altLang="zh-CN" sz="2400" kern="0"/>
              <a:t>cache </a:t>
            </a:r>
            <a:r>
              <a:rPr lang="zh-CN" altLang="en-US" sz="2400" kern="0"/>
              <a:t>容量</a:t>
            </a:r>
          </a:p>
          <a:p>
            <a:pPr lvl="1"/>
            <a:r>
              <a:rPr lang="zh-CN" altLang="en-US" sz="2400" kern="0"/>
              <a:t>块大小</a:t>
            </a:r>
          </a:p>
          <a:p>
            <a:pPr lvl="1"/>
            <a:r>
              <a:rPr lang="zh-CN" altLang="en-US" sz="2400" kern="0"/>
              <a:t>组织方式</a:t>
            </a:r>
          </a:p>
          <a:p>
            <a:pPr lvl="1"/>
            <a:r>
              <a:rPr lang="zh-CN" altLang="en-US" sz="2400" kern="0"/>
              <a:t>替换算法</a:t>
            </a:r>
          </a:p>
          <a:p>
            <a:pPr lvl="1"/>
            <a:r>
              <a:rPr lang="zh-CN" altLang="en-US" sz="2400" kern="0"/>
              <a:t>写策略</a:t>
            </a:r>
            <a:endParaRPr lang="zh-CN" altLang="en-US" kern="0"/>
          </a:p>
          <a:p>
            <a:r>
              <a:rPr lang="zh-CN" altLang="en-US" sz="2400" kern="0"/>
              <a:t>方案优化</a:t>
            </a:r>
            <a:endParaRPr lang="zh-CN" altLang="en-US" sz="2800" kern="0"/>
          </a:p>
          <a:p>
            <a:pPr lvl="1"/>
            <a:r>
              <a:rPr lang="zh-CN" altLang="en-US" sz="2000" kern="0"/>
              <a:t>根据用途选择</a:t>
            </a:r>
            <a:endParaRPr lang="zh-CN" altLang="en-US" kern="0"/>
          </a:p>
          <a:p>
            <a:pPr lvl="2"/>
            <a:r>
              <a:rPr lang="zh-CN" altLang="en-US" kern="0"/>
              <a:t>海量数据处理</a:t>
            </a:r>
          </a:p>
          <a:p>
            <a:pPr lvl="2"/>
            <a:r>
              <a:rPr lang="zh-CN" altLang="en-US" kern="0"/>
              <a:t>指令数据平衡 </a:t>
            </a:r>
            <a:r>
              <a:rPr lang="en-US" altLang="zh-CN" kern="0"/>
              <a:t>(I-cache, D-cache)</a:t>
            </a:r>
          </a:p>
          <a:p>
            <a:pPr lvl="1"/>
            <a:r>
              <a:rPr lang="zh-CN" altLang="en-US" sz="2000" kern="0"/>
              <a:t>根据成本优化</a:t>
            </a:r>
            <a:endParaRPr lang="zh-CN" altLang="en-US" kern="0"/>
          </a:p>
          <a:p>
            <a:r>
              <a:rPr lang="zh-CN" altLang="en-US" sz="2400" kern="0"/>
              <a:t>简单化常常就是优化</a:t>
            </a:r>
            <a:endParaRPr lang="zh-CN" altLang="en-US" kern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6418861" y="1652587"/>
            <a:ext cx="0" cy="130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6425211" y="2414587"/>
            <a:ext cx="1282700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425211" y="2960687"/>
            <a:ext cx="74930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242774" y="2039937"/>
            <a:ext cx="7858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zh-CN" altLang="en-US" sz="1600" b="1">
                <a:latin typeface="Arial" charset="0"/>
              </a:rPr>
              <a:t>关联度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947374" y="1277937"/>
            <a:ext cx="12493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600" b="1">
                <a:latin typeface="Arial" charset="0"/>
              </a:rPr>
              <a:t>Cache </a:t>
            </a:r>
            <a:r>
              <a:rPr lang="zh-CN" altLang="en-US" sz="1600" b="1">
                <a:latin typeface="Arial" charset="0"/>
              </a:rPr>
              <a:t>容量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861774" y="3487737"/>
            <a:ext cx="7858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zh-CN" altLang="en-US" sz="1600" b="1">
                <a:latin typeface="Arial" charset="0"/>
              </a:rPr>
              <a:t>块大小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961661" y="4548187"/>
            <a:ext cx="0" cy="115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413974" y="4554537"/>
            <a:ext cx="5635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600" b="1">
                <a:latin typeface="Arial" charset="0"/>
              </a:rPr>
              <a:t>Bad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261574" y="5392737"/>
            <a:ext cx="7112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600" b="1">
                <a:latin typeface="Arial" charset="0"/>
              </a:rPr>
              <a:t>Good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968011" y="5697537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5947374" y="5773737"/>
            <a:ext cx="6429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600" b="1">
                <a:latin typeface="Arial" charset="0"/>
              </a:rPr>
              <a:t>Less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7547574" y="5773737"/>
            <a:ext cx="666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600" b="1">
                <a:latin typeface="Arial" charset="0"/>
              </a:rPr>
              <a:t>More</a:t>
            </a:r>
          </a:p>
        </p:txBody>
      </p:sp>
      <p:sp>
        <p:nvSpPr>
          <p:cNvPr id="18" name="Arc 16"/>
          <p:cNvSpPr>
            <a:spLocks/>
          </p:cNvSpPr>
          <p:nvPr/>
        </p:nvSpPr>
        <p:spPr bwMode="auto">
          <a:xfrm>
            <a:off x="6121999" y="4630737"/>
            <a:ext cx="1593850" cy="984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rc 17"/>
          <p:cNvSpPr>
            <a:spLocks/>
          </p:cNvSpPr>
          <p:nvPr/>
        </p:nvSpPr>
        <p:spPr bwMode="auto">
          <a:xfrm>
            <a:off x="6266461" y="4706937"/>
            <a:ext cx="1365250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947374" y="5340350"/>
            <a:ext cx="90011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400" b="1">
                <a:latin typeface="Arial" charset="0"/>
              </a:rPr>
              <a:t>Factor A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395174" y="5340350"/>
            <a:ext cx="90011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zh-CN" sz="1400" b="1">
                <a:latin typeface="Arial" charset="0"/>
              </a:rPr>
              <a:t>Factor B</a:t>
            </a:r>
          </a:p>
        </p:txBody>
      </p: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6204549" y="4554537"/>
            <a:ext cx="1420812" cy="749300"/>
            <a:chOff x="3945" y="2736"/>
            <a:chExt cx="895" cy="472"/>
          </a:xfrm>
        </p:grpSpPr>
        <p:sp>
          <p:nvSpPr>
            <p:cNvPr id="23" name="Arc 21"/>
            <p:cNvSpPr>
              <a:spLocks/>
            </p:cNvSpPr>
            <p:nvPr/>
          </p:nvSpPr>
          <p:spPr bwMode="auto">
            <a:xfrm>
              <a:off x="3945" y="2736"/>
              <a:ext cx="448" cy="472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22"/>
            <p:cNvSpPr>
              <a:spLocks/>
            </p:cNvSpPr>
            <p:nvPr/>
          </p:nvSpPr>
          <p:spPr bwMode="auto">
            <a:xfrm>
              <a:off x="4392" y="2736"/>
              <a:ext cx="448" cy="47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008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阅读和思考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大实验检查验收安排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阅读</a:t>
            </a:r>
          </a:p>
          <a:p>
            <a:pPr lvl="1"/>
            <a:r>
              <a:rPr lang="zh-CN" altLang="en-US" dirty="0"/>
              <a:t>教材相关章节</a:t>
            </a:r>
          </a:p>
          <a:p>
            <a:pPr lvl="1"/>
            <a:r>
              <a:rPr lang="zh-CN" altLang="en-US" dirty="0"/>
              <a:t>预习虚拟存储器</a:t>
            </a:r>
          </a:p>
          <a:p>
            <a:r>
              <a:rPr lang="zh-CN" altLang="en-US" dirty="0"/>
              <a:t>思考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命中率和哪些因素有关？如何提高</a:t>
            </a:r>
            <a:r>
              <a:rPr lang="en-US" altLang="zh-CN" dirty="0"/>
              <a:t>Cache</a:t>
            </a:r>
            <a:r>
              <a:rPr lang="zh-CN" altLang="en-US" dirty="0"/>
              <a:t>的命中率？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写有许多策略，试进行比较。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高速缓冲存储器</a:t>
            </a:r>
            <a:r>
              <a:rPr lang="en-US" altLang="zh-CN" b="1" dirty="0"/>
              <a:t>Cache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基于程序的局部性原理</a:t>
            </a:r>
          </a:p>
          <a:p>
            <a:pPr lvl="1"/>
            <a:r>
              <a:rPr lang="zh-CN" altLang="en-US" dirty="0"/>
              <a:t>时间局部性</a:t>
            </a:r>
          </a:p>
          <a:p>
            <a:pPr lvl="1"/>
            <a:r>
              <a:rPr lang="zh-CN" altLang="en-US" dirty="0"/>
              <a:t>空间局部性</a:t>
            </a:r>
          </a:p>
          <a:p>
            <a:r>
              <a:rPr lang="zh-CN" altLang="en-US" dirty="0"/>
              <a:t>利用静态存储器的高速特性</a:t>
            </a:r>
          </a:p>
          <a:p>
            <a:r>
              <a:rPr lang="zh-CN" altLang="en-US" dirty="0"/>
              <a:t>设置于主存储器与</a:t>
            </a:r>
            <a:r>
              <a:rPr lang="en-US" altLang="zh-CN" dirty="0"/>
              <a:t>CPU</a:t>
            </a:r>
            <a:r>
              <a:rPr lang="zh-CN" altLang="en-US" dirty="0"/>
              <a:t>之间</a:t>
            </a:r>
          </a:p>
          <a:p>
            <a:r>
              <a:rPr lang="zh-CN" altLang="en-US" dirty="0"/>
              <a:t>缓存</a:t>
            </a:r>
            <a:r>
              <a:rPr lang="en-US" altLang="zh-CN" dirty="0"/>
              <a:t>CPU</a:t>
            </a:r>
            <a:r>
              <a:rPr lang="zh-CN" altLang="en-US" dirty="0"/>
              <a:t>频繁访问的信息</a:t>
            </a:r>
          </a:p>
          <a:p>
            <a:r>
              <a:rPr lang="zh-CN" altLang="en-US" dirty="0"/>
              <a:t>提高</a:t>
            </a:r>
            <a:r>
              <a:rPr lang="en-US" altLang="zh-CN" dirty="0"/>
              <a:t>CPU</a:t>
            </a:r>
            <a:r>
              <a:rPr lang="zh-CN" altLang="en-US" dirty="0"/>
              <a:t>访问存储器的整体性能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7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93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876300"/>
            <a:ext cx="7035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需要解决的问题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如何通过主存地址去访问</a:t>
            </a:r>
            <a:r>
              <a:rPr lang="en-US" altLang="zh-CN" dirty="0"/>
              <a:t>Cache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dirty="0"/>
              <a:t>全相联</a:t>
            </a:r>
          </a:p>
          <a:p>
            <a:pPr lvl="1"/>
            <a:r>
              <a:rPr lang="zh-CN" altLang="en-US" dirty="0"/>
              <a:t>直接映射</a:t>
            </a:r>
          </a:p>
          <a:p>
            <a:pPr lvl="1"/>
            <a:r>
              <a:rPr lang="zh-CN" altLang="en-US" dirty="0"/>
              <a:t>多路组相联</a:t>
            </a:r>
          </a:p>
          <a:p>
            <a:r>
              <a:rPr lang="zh-CN" altLang="en-US" dirty="0"/>
              <a:t>如何保证层次间一致性</a:t>
            </a:r>
            <a:r>
              <a:rPr lang="en-US" altLang="zh-CN" dirty="0"/>
              <a:t>?</a:t>
            </a:r>
            <a:endParaRPr lang="zh-CN" altLang="en-US" dirty="0"/>
          </a:p>
          <a:p>
            <a:pPr lvl="1"/>
            <a:r>
              <a:rPr lang="zh-CN" altLang="en-US" dirty="0"/>
              <a:t>有效位、写策略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参数对性能的影响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的组织：块大小</a:t>
            </a:r>
          </a:p>
          <a:p>
            <a:pPr lvl="1"/>
            <a:r>
              <a:rPr lang="zh-CN" altLang="en-US" dirty="0"/>
              <a:t>替换策略</a:t>
            </a:r>
          </a:p>
          <a:p>
            <a:pPr lvl="1"/>
            <a:r>
              <a:rPr lang="zh-CN" altLang="en-US" dirty="0"/>
              <a:t>接入方式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2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全相联映射硬件实现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89455"/>
              </p:ext>
            </p:extLst>
          </p:nvPr>
        </p:nvGraphicFramePr>
        <p:xfrm>
          <a:off x="863600" y="1340768"/>
          <a:ext cx="7416800" cy="450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Visio" r:id="rId3" imgW="7055048" imgH="4268033" progId="Visio.Drawing.6">
                  <p:embed/>
                </p:oleObj>
              </mc:Choice>
              <mc:Fallback>
                <p:oleObj name="Visio" r:id="rId3" imgW="7055048" imgH="426803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340768"/>
                        <a:ext cx="7416800" cy="4500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9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直接映射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硬件实现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7882"/>
            <a:ext cx="4387173" cy="47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63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两路组相联方式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81400" y="5486400"/>
            <a:ext cx="4114800" cy="10668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en-US" altLang="zh-CN" sz="3200" b="1">
                <a:solidFill>
                  <a:schemeClr val="tx2"/>
                </a:solidFill>
                <a:ea typeface="楷体_GB2312" charset="0"/>
              </a:rPr>
              <a:t>C P U</a:t>
            </a:r>
            <a:endParaRPr lang="en-US" altLang="zh-CN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19800" y="1524000"/>
            <a:ext cx="1676400" cy="27432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524000" y="1524000"/>
            <a:ext cx="3048000" cy="12192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524000" y="21336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524000" y="24384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524000" y="18288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2895600" y="1524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1905000" y="1524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019800" y="182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6019800" y="2133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6019800" y="24384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6019800" y="2743200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6019800" y="31242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6019800" y="3429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019800" y="3733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6019800" y="4038600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6019800" y="4572000"/>
            <a:ext cx="1658938" cy="176213"/>
          </a:xfrm>
          <a:custGeom>
            <a:avLst/>
            <a:gdLst>
              <a:gd name="T0" fmla="*/ 0 w 1045"/>
              <a:gd name="T1" fmla="*/ 111 h 111"/>
              <a:gd name="T2" fmla="*/ 345 w 1045"/>
              <a:gd name="T3" fmla="*/ 0 h 111"/>
              <a:gd name="T4" fmla="*/ 667 w 1045"/>
              <a:gd name="T5" fmla="*/ 111 h 111"/>
              <a:gd name="T6" fmla="*/ 1045 w 1045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5" h="111">
                <a:moveTo>
                  <a:pt x="0" y="111"/>
                </a:moveTo>
                <a:cubicBezTo>
                  <a:pt x="58" y="92"/>
                  <a:pt x="234" y="0"/>
                  <a:pt x="345" y="0"/>
                </a:cubicBezTo>
                <a:cubicBezTo>
                  <a:pt x="456" y="0"/>
                  <a:pt x="550" y="111"/>
                  <a:pt x="667" y="111"/>
                </a:cubicBezTo>
                <a:cubicBezTo>
                  <a:pt x="784" y="111"/>
                  <a:pt x="966" y="23"/>
                  <a:pt x="1045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6019800" y="42672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7696200" y="4267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6705600" y="4724400"/>
            <a:ext cx="304800" cy="762000"/>
          </a:xfrm>
          <a:prstGeom prst="upArrow">
            <a:avLst>
              <a:gd name="adj1" fmla="val 50000"/>
              <a:gd name="adj2" fmla="val 62500"/>
            </a:avLst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2209800" y="5105400"/>
            <a:ext cx="4572000" cy="152400"/>
          </a:xfrm>
          <a:prstGeom prst="rect">
            <a:avLst/>
          </a:prstGeom>
          <a:solidFill>
            <a:srgbClr val="3333FF">
              <a:alpha val="50000"/>
            </a:srgbClr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3429000" y="11430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6324600" y="11430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3505200" y="1143000"/>
            <a:ext cx="2971800" cy="762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5029200" y="1219200"/>
            <a:ext cx="228600" cy="4343400"/>
          </a:xfrm>
          <a:prstGeom prst="downArrow">
            <a:avLst>
              <a:gd name="adj1" fmla="val 50000"/>
              <a:gd name="adj2" fmla="val 475000"/>
            </a:avLst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181600" y="2057400"/>
            <a:ext cx="671513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FF0000"/>
                </a:solidFill>
              </a:rPr>
              <a:t>数据</a:t>
            </a:r>
            <a:endParaRPr lang="zh-CN" altLang="en-US" sz="2000" b="1">
              <a:solidFill>
                <a:srgbClr val="FF0000"/>
              </a:solidFill>
              <a:ea typeface="楷体_GB2312" charset="0"/>
            </a:endParaRP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2514600" y="4572000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3333FF"/>
                </a:solidFill>
              </a:rPr>
              <a:t>地址</a:t>
            </a:r>
            <a:endParaRPr lang="zh-CN" altLang="en-US" sz="2000" b="1">
              <a:solidFill>
                <a:srgbClr val="3333FF"/>
              </a:solidFill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850106" y="1219199"/>
            <a:ext cx="611187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</a:rPr>
              <a:t>有效位</a:t>
            </a:r>
            <a:endParaRPr lang="zh-CN" altLang="en-US" sz="2000" b="1" dirty="0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7772400" y="1981200"/>
            <a:ext cx="671513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eaLnBrk="1" hangingPunct="1"/>
            <a:r>
              <a:rPr lang="zh-CN" altLang="en-US" sz="3200" b="1">
                <a:solidFill>
                  <a:schemeClr val="tx2"/>
                </a:solidFill>
              </a:rPr>
              <a:t>主存储器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0" y="3810000"/>
            <a:ext cx="165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800" b="1"/>
              <a:t>CACHE</a:t>
            </a:r>
            <a:endParaRPr lang="en-US" altLang="zh-CN"/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7086600" y="4648200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charset="0"/>
              </a:rPr>
              <a:t>译码</a:t>
            </a:r>
            <a:endParaRPr lang="zh-CN" altLang="en-US" sz="3200" b="1">
              <a:solidFill>
                <a:schemeClr val="accent1"/>
              </a:solidFill>
              <a:ea typeface="楷体_GB2312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524000" y="3505200"/>
            <a:ext cx="3048000" cy="12192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2895600" y="35052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1905000" y="35052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1524000" y="38100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1524000" y="41148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1524000" y="44196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1155700" y="2667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2800" b="1">
                <a:ea typeface="楷体_GB2312" charset="0"/>
              </a:rPr>
              <a:t>比较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1143000" y="4648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charset="0"/>
              </a:rPr>
              <a:t>比较</a:t>
            </a:r>
            <a:endParaRPr lang="zh-CN" altLang="en-US" sz="2000" b="1">
              <a:solidFill>
                <a:srgbClr val="0099FF"/>
              </a:solidFill>
              <a:ea typeface="楷体_GB2312" charset="0"/>
            </a:endParaRPr>
          </a:p>
        </p:txBody>
      </p:sp>
      <p:sp>
        <p:nvSpPr>
          <p:cNvPr id="47" name="AutoShape 43"/>
          <p:cNvSpPr>
            <a:spLocks noChangeArrowheads="1"/>
          </p:cNvSpPr>
          <p:nvPr/>
        </p:nvSpPr>
        <p:spPr bwMode="auto">
          <a:xfrm>
            <a:off x="2209800" y="4724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3333FF">
              <a:alpha val="50000"/>
            </a:srgb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AutoShape 44"/>
          <p:cNvSpPr>
            <a:spLocks noChangeArrowheads="1"/>
          </p:cNvSpPr>
          <p:nvPr/>
        </p:nvSpPr>
        <p:spPr bwMode="auto">
          <a:xfrm>
            <a:off x="3962400" y="4724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3333FF">
              <a:alpha val="50000"/>
            </a:srgb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4114800" y="2667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charset="0"/>
              </a:rPr>
              <a:t>译码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50" name="AutoShape 46"/>
          <p:cNvSpPr>
            <a:spLocks noChangeArrowheads="1"/>
          </p:cNvSpPr>
          <p:nvPr/>
        </p:nvSpPr>
        <p:spPr bwMode="auto">
          <a:xfrm>
            <a:off x="3962400" y="2743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3333FF">
              <a:alpha val="50000"/>
            </a:srgb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AutoShape 47"/>
          <p:cNvSpPr>
            <a:spLocks noChangeArrowheads="1"/>
          </p:cNvSpPr>
          <p:nvPr/>
        </p:nvSpPr>
        <p:spPr bwMode="auto">
          <a:xfrm>
            <a:off x="2209800" y="2743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3333FF">
              <a:alpha val="50000"/>
            </a:srgb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2286000" y="3124200"/>
            <a:ext cx="76200" cy="1600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4038600" y="3124200"/>
            <a:ext cx="76200" cy="1600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4191000" y="466248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charset="0"/>
              </a:rPr>
              <a:t>译码</a:t>
            </a:r>
            <a:endParaRPr lang="zh-CN" altLang="en-US" sz="2000" b="1">
              <a:solidFill>
                <a:schemeClr val="tx2"/>
              </a:solidFill>
              <a:ea typeface="楷体_GB2312" charset="0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3429000" y="3200400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505200" y="1524000"/>
            <a:ext cx="76200" cy="17526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H="1">
            <a:off x="4038600" y="1981200"/>
            <a:ext cx="2362200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3429000" y="1981200"/>
            <a:ext cx="2971800" cy="19812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>
            <a:off x="4038600" y="1676400"/>
            <a:ext cx="2514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56"/>
          <p:cNvSpPr>
            <a:spLocks noChangeShapeType="1"/>
          </p:cNvSpPr>
          <p:nvPr/>
        </p:nvSpPr>
        <p:spPr bwMode="auto">
          <a:xfrm flipH="1">
            <a:off x="3581400" y="1676400"/>
            <a:ext cx="2971800" cy="198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 flipH="1" flipV="1">
            <a:off x="3124200" y="1676400"/>
            <a:ext cx="33528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4267200" y="2895600"/>
            <a:ext cx="22098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 flipV="1">
            <a:off x="3657600" y="2057400"/>
            <a:ext cx="2819400" cy="12192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 flipH="1">
            <a:off x="4267200" y="3276600"/>
            <a:ext cx="2133600" cy="685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1981200" y="1995488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标志</a:t>
            </a: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2986088" y="4129088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b="1"/>
              <a:t>数据</a:t>
            </a:r>
          </a:p>
        </p:txBody>
      </p:sp>
      <p:sp>
        <p:nvSpPr>
          <p:cNvPr id="67" name="Rectangle 70"/>
          <p:cNvSpPr>
            <a:spLocks noChangeArrowheads="1"/>
          </p:cNvSpPr>
          <p:nvPr/>
        </p:nvSpPr>
        <p:spPr bwMode="auto">
          <a:xfrm>
            <a:off x="1066800" y="5710238"/>
            <a:ext cx="2133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Text Box 71"/>
          <p:cNvSpPr txBox="1">
            <a:spLocks noChangeArrowheads="1"/>
          </p:cNvSpPr>
          <p:nvPr/>
        </p:nvSpPr>
        <p:spPr bwMode="auto">
          <a:xfrm>
            <a:off x="609600" y="6396038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块号</a:t>
            </a:r>
          </a:p>
        </p:txBody>
      </p:sp>
      <p:sp>
        <p:nvSpPr>
          <p:cNvPr id="69" name="Text Box 72"/>
          <p:cNvSpPr txBox="1">
            <a:spLocks noChangeArrowheads="1"/>
          </p:cNvSpPr>
          <p:nvPr/>
        </p:nvSpPr>
        <p:spPr bwMode="auto">
          <a:xfrm>
            <a:off x="1828800" y="63960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块内地址</a:t>
            </a:r>
          </a:p>
        </p:txBody>
      </p:sp>
      <p:sp>
        <p:nvSpPr>
          <p:cNvPr id="70" name="Text Box 73"/>
          <p:cNvSpPr txBox="1">
            <a:spLocks noChangeArrowheads="1"/>
          </p:cNvSpPr>
          <p:nvPr/>
        </p:nvSpPr>
        <p:spPr bwMode="auto">
          <a:xfrm>
            <a:off x="152400" y="502443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/>
              <a:t>主存地址</a:t>
            </a:r>
          </a:p>
        </p:txBody>
      </p:sp>
      <p:sp>
        <p:nvSpPr>
          <p:cNvPr id="71" name="Rectangle 74"/>
          <p:cNvSpPr>
            <a:spLocks noChangeArrowheads="1"/>
          </p:cNvSpPr>
          <p:nvPr/>
        </p:nvSpPr>
        <p:spPr bwMode="auto">
          <a:xfrm>
            <a:off x="152400" y="5710238"/>
            <a:ext cx="914400" cy="533400"/>
          </a:xfrm>
          <a:prstGeom prst="rect">
            <a:avLst/>
          </a:prstGeom>
          <a:solidFill>
            <a:srgbClr val="99CC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  <p:sp>
        <p:nvSpPr>
          <p:cNvPr id="72" name="Line 75"/>
          <p:cNvSpPr>
            <a:spLocks noChangeShapeType="1"/>
          </p:cNvSpPr>
          <p:nvPr/>
        </p:nvSpPr>
        <p:spPr bwMode="auto">
          <a:xfrm>
            <a:off x="1905000" y="571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utoUpdateAnimBg="0"/>
      <p:bldP spid="69" grpId="0" autoUpdateAnimBg="0"/>
      <p:bldP spid="70" grpId="0" autoUpdateAnimBg="0"/>
      <p:bldP spid="71" grpId="0" animBg="1" autoUpdateAnimBg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76400" y="381000"/>
            <a:ext cx="6096000" cy="990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3600"/>
              <a:t>两路组组相联方式的地址映射</a:t>
            </a:r>
            <a:endParaRPr lang="zh-CN" altLang="en-US" sz="40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524000"/>
            <a:ext cx="16764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3200"/>
              <a:t>特点</a:t>
            </a:r>
            <a:endParaRPr lang="zh-CN" alt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590800"/>
            <a:ext cx="5791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/>
              <a:t>1. </a:t>
            </a:r>
            <a:r>
              <a:rPr lang="zh-CN" altLang="en-US" sz="2800"/>
              <a:t>前两种方式的折衷方案。组间为全相连，组内为直接映射。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76400" y="3657600"/>
            <a:ext cx="5715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/>
              <a:t>2. </a:t>
            </a:r>
            <a:r>
              <a:rPr lang="zh-CN" altLang="en-US" sz="2800"/>
              <a:t>集中了两个方式的优点。</a:t>
            </a:r>
            <a:r>
              <a:rPr lang="zh-CN" altLang="en-US" sz="2800">
                <a:solidFill>
                  <a:srgbClr val="FF0000"/>
                </a:solidFill>
              </a:rPr>
              <a:t>成本也不太高。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57400" y="5410200"/>
            <a:ext cx="5181600" cy="8382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lang="zh-CN" altLang="en-US" sz="2800"/>
              <a:t>是常用的方式</a:t>
            </a:r>
          </a:p>
        </p:txBody>
      </p:sp>
    </p:spTree>
    <p:extLst>
      <p:ext uri="{BB962C8B-B14F-4D97-AF65-F5344CB8AC3E}">
        <p14:creationId xmlns:p14="http://schemas.microsoft.com/office/powerpoint/2010/main" val="114649673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1873</Words>
  <Application>Microsoft Macintosh PowerPoint</Application>
  <PresentationFormat>On-screen Show (4:3)</PresentationFormat>
  <Paragraphs>367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微软雅黑</vt:lpstr>
      <vt:lpstr>Arial</vt:lpstr>
      <vt:lpstr>Calibri</vt:lpstr>
      <vt:lpstr>Gill Sans MT</vt:lpstr>
      <vt:lpstr>Monotype Sorts</vt:lpstr>
      <vt:lpstr>Tahoma</vt:lpstr>
      <vt:lpstr>Times New Roman</vt:lpstr>
      <vt:lpstr>Wingdings</vt:lpstr>
      <vt:lpstr>Wingdings 3</vt:lpstr>
      <vt:lpstr>主题1</vt:lpstr>
      <vt:lpstr>Visio</vt:lpstr>
      <vt:lpstr>图表</vt:lpstr>
      <vt:lpstr>高速缓存</vt:lpstr>
      <vt:lpstr>  内容提要</vt:lpstr>
      <vt:lpstr>  层次存储器系统</vt:lpstr>
      <vt:lpstr>  高速缓冲存储器Cache</vt:lpstr>
      <vt:lpstr>需要解决的问题</vt:lpstr>
      <vt:lpstr>  全相联映射硬件实现</vt:lpstr>
      <vt:lpstr>直接映射Cache硬件实现</vt:lpstr>
      <vt:lpstr>两路组相联方式</vt:lpstr>
      <vt:lpstr>PowerPoint Presentation</vt:lpstr>
      <vt:lpstr>组相连Cache访问举例</vt:lpstr>
      <vt:lpstr>四路组相连的Cache实现方式</vt:lpstr>
      <vt:lpstr>直接映射到全相联</vt:lpstr>
      <vt:lpstr>三种映射方式比较</vt:lpstr>
      <vt:lpstr>一致性保证</vt:lpstr>
      <vt:lpstr>Cache写（命中）</vt:lpstr>
      <vt:lpstr>Cache（不命中）写策略</vt:lpstr>
      <vt:lpstr>  提高存储访问的性能</vt:lpstr>
      <vt:lpstr>  Cache缺失的四类原因</vt:lpstr>
      <vt:lpstr>对策</vt:lpstr>
      <vt:lpstr>影响Cache缺失率的因素</vt:lpstr>
      <vt:lpstr>影响Cache命中率的因素</vt:lpstr>
      <vt:lpstr>命中率和容量的关系</vt:lpstr>
      <vt:lpstr>块大小和缺失率的关系</vt:lpstr>
      <vt:lpstr>块大小的权衡</vt:lpstr>
      <vt:lpstr>块替换策略</vt:lpstr>
      <vt:lpstr>替换策略</vt:lpstr>
      <vt:lpstr>多级Cache</vt:lpstr>
      <vt:lpstr>多级Cache</vt:lpstr>
      <vt:lpstr>Cache接入系统的体系结构</vt:lpstr>
      <vt:lpstr>CACHE 接入系统的体系结构</vt:lpstr>
      <vt:lpstr>一致性保证策略（MESI）</vt:lpstr>
      <vt:lpstr>两级Cache块的状态转换</vt:lpstr>
      <vt:lpstr>写主存顺序</vt:lpstr>
      <vt:lpstr>Cache</vt:lpstr>
      <vt:lpstr>Cache</vt:lpstr>
      <vt:lpstr>Cache</vt:lpstr>
      <vt:lpstr>设计Cache</vt:lpstr>
      <vt:lpstr>阅读和思考</vt:lpstr>
      <vt:lpstr>谢谢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561</cp:revision>
  <dcterms:created xsi:type="dcterms:W3CDTF">2016-09-06T00:35:26Z</dcterms:created>
  <dcterms:modified xsi:type="dcterms:W3CDTF">2019-08-22T20:44:04Z</dcterms:modified>
</cp:coreProperties>
</file>